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Dancing Script" charset="1" panose="03080600040507000D00"/>
      <p:regular r:id="rId31"/>
    </p:embeddedFont>
    <p:embeddedFont>
      <p:font typeface="Dancing Script Bold" charset="1" panose="03080800040507000D00"/>
      <p:regular r:id="rId32"/>
    </p:embeddedFont>
    <p:embeddedFont>
      <p:font typeface="Roboto" charset="1" panose="02000000000000000000"/>
      <p:regular r:id="rId33"/>
    </p:embeddedFont>
    <p:embeddedFont>
      <p:font typeface="Roboto Bold" charset="1" panose="02000000000000000000"/>
      <p:regular r:id="rId34"/>
    </p:embeddedFont>
    <p:embeddedFont>
      <p:font typeface="Moontime"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5.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5.gif"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5.gif"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5.gif"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5.gif" Type="http://schemas.openxmlformats.org/officeDocument/2006/relationships/image"/><Relationship Id="rId6"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7.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7.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5.png" Type="http://schemas.openxmlformats.org/officeDocument/2006/relationships/image"/><Relationship Id="rId7"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6.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961255" y="-1392016"/>
            <a:ext cx="13902753" cy="13381400"/>
          </a:xfrm>
          <a:custGeom>
            <a:avLst/>
            <a:gdLst/>
            <a:ahLst/>
            <a:cxnLst/>
            <a:rect r="r" b="b" t="t" l="l"/>
            <a:pathLst>
              <a:path h="13381400" w="13902753">
                <a:moveTo>
                  <a:pt x="0" y="0"/>
                </a:moveTo>
                <a:lnTo>
                  <a:pt x="13902754" y="0"/>
                </a:lnTo>
                <a:lnTo>
                  <a:pt x="13902754" y="13381400"/>
                </a:lnTo>
                <a:lnTo>
                  <a:pt x="0" y="13381400"/>
                </a:lnTo>
                <a:lnTo>
                  <a:pt x="0" y="0"/>
                </a:lnTo>
                <a:close/>
              </a:path>
            </a:pathLst>
          </a:custGeom>
          <a:blipFill>
            <a:blip r:embed="rId2"/>
            <a:stretch>
              <a:fillRect l="0" t="0" r="0" b="0"/>
            </a:stretch>
          </a:blipFill>
        </p:spPr>
      </p:sp>
      <p:sp>
        <p:nvSpPr>
          <p:cNvPr name="Freeform 3" id="3"/>
          <p:cNvSpPr/>
          <p:nvPr/>
        </p:nvSpPr>
        <p:spPr>
          <a:xfrm flipH="false" flipV="false" rot="0">
            <a:off x="562172" y="-668293"/>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13326" y="16592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7"/>
            <a:stretch>
              <a:fillRect l="0" t="0" r="0" b="0"/>
            </a:stretch>
          </a:blipFill>
        </p:spPr>
      </p:sp>
      <p:sp>
        <p:nvSpPr>
          <p:cNvPr name="Freeform 6" id="6"/>
          <p:cNvSpPr/>
          <p:nvPr/>
        </p:nvSpPr>
        <p:spPr>
          <a:xfrm flipH="false" flipV="false" rot="0">
            <a:off x="15936107" y="165921"/>
            <a:ext cx="2146845" cy="2146845"/>
          </a:xfrm>
          <a:custGeom>
            <a:avLst/>
            <a:gdLst/>
            <a:ahLst/>
            <a:cxnLst/>
            <a:rect r="r" b="b" t="t" l="l"/>
            <a:pathLst>
              <a:path h="2146845" w="2146845">
                <a:moveTo>
                  <a:pt x="0" y="0"/>
                </a:moveTo>
                <a:lnTo>
                  <a:pt x="2146844" y="0"/>
                </a:lnTo>
                <a:lnTo>
                  <a:pt x="2146844" y="2146844"/>
                </a:lnTo>
                <a:lnTo>
                  <a:pt x="0" y="2146844"/>
                </a:lnTo>
                <a:lnTo>
                  <a:pt x="0" y="0"/>
                </a:lnTo>
                <a:close/>
              </a:path>
            </a:pathLst>
          </a:custGeom>
          <a:blipFill>
            <a:blip r:embed="rId8"/>
            <a:stretch>
              <a:fillRect l="0" t="0" r="0" b="0"/>
            </a:stretch>
          </a:blipFill>
        </p:spPr>
      </p:sp>
      <p:sp>
        <p:nvSpPr>
          <p:cNvPr name="TextBox 7" id="7"/>
          <p:cNvSpPr txBox="true"/>
          <p:nvPr/>
        </p:nvSpPr>
        <p:spPr>
          <a:xfrm rot="0">
            <a:off x="1961255" y="2333013"/>
            <a:ext cx="15298045" cy="1476340"/>
          </a:xfrm>
          <a:prstGeom prst="rect">
            <a:avLst/>
          </a:prstGeom>
        </p:spPr>
        <p:txBody>
          <a:bodyPr anchor="t" rtlCol="false" tIns="0" lIns="0" bIns="0" rIns="0">
            <a:spAutoFit/>
          </a:bodyPr>
          <a:lstStyle/>
          <a:p>
            <a:pPr algn="ctr">
              <a:lnSpc>
                <a:spcPts val="10463"/>
              </a:lnSpc>
            </a:pPr>
            <a:r>
              <a:rPr lang="en-US" sz="12457">
                <a:solidFill>
                  <a:srgbClr val="22423D"/>
                </a:solidFill>
                <a:latin typeface="Dancing Script"/>
                <a:ea typeface="Dancing Script"/>
                <a:cs typeface="Dancing Script"/>
                <a:sym typeface="Dancing Script"/>
              </a:rPr>
              <a:t>AI DISCORD BOT</a:t>
            </a:r>
          </a:p>
        </p:txBody>
      </p:sp>
      <p:sp>
        <p:nvSpPr>
          <p:cNvPr name="TextBox 8" id="8"/>
          <p:cNvSpPr txBox="true"/>
          <p:nvPr/>
        </p:nvSpPr>
        <p:spPr>
          <a:xfrm rot="0">
            <a:off x="6744159" y="4641247"/>
            <a:ext cx="6369413" cy="651381"/>
          </a:xfrm>
          <a:prstGeom prst="rect">
            <a:avLst/>
          </a:prstGeom>
        </p:spPr>
        <p:txBody>
          <a:bodyPr anchor="t" rtlCol="false" tIns="0" lIns="0" bIns="0" rIns="0">
            <a:spAutoFit/>
          </a:bodyPr>
          <a:lstStyle/>
          <a:p>
            <a:pPr algn="l">
              <a:lnSpc>
                <a:spcPts val="4617"/>
              </a:lnSpc>
            </a:pPr>
            <a:r>
              <a:rPr lang="en-US" sz="5497">
                <a:solidFill>
                  <a:srgbClr val="22423D"/>
                </a:solidFill>
                <a:latin typeface="Dancing Script"/>
                <a:ea typeface="Dancing Script"/>
                <a:cs typeface="Dancing Script"/>
                <a:sym typeface="Dancing Script"/>
              </a:rPr>
              <a:t>Nguyễn Viết Anh Quyền</a:t>
            </a:r>
          </a:p>
        </p:txBody>
      </p:sp>
      <p:sp>
        <p:nvSpPr>
          <p:cNvPr name="TextBox 9" id="9"/>
          <p:cNvSpPr txBox="true"/>
          <p:nvPr/>
        </p:nvSpPr>
        <p:spPr>
          <a:xfrm rot="0">
            <a:off x="6744159" y="5733234"/>
            <a:ext cx="6822984" cy="651512"/>
          </a:xfrm>
          <a:prstGeom prst="rect">
            <a:avLst/>
          </a:prstGeom>
        </p:spPr>
        <p:txBody>
          <a:bodyPr anchor="t" rtlCol="false" tIns="0" lIns="0" bIns="0" rIns="0">
            <a:spAutoFit/>
          </a:bodyPr>
          <a:lstStyle/>
          <a:p>
            <a:pPr algn="l">
              <a:lnSpc>
                <a:spcPts val="4620"/>
              </a:lnSpc>
            </a:pPr>
            <a:r>
              <a:rPr lang="en-US" sz="5500">
                <a:solidFill>
                  <a:srgbClr val="22423D"/>
                </a:solidFill>
                <a:latin typeface="Dancing Script"/>
                <a:ea typeface="Dancing Script"/>
                <a:cs typeface="Dancing Script"/>
                <a:sym typeface="Dancing Script"/>
              </a:rPr>
              <a:t>Nguyễn Hồng Nguyên Hải</a:t>
            </a:r>
          </a:p>
        </p:txBody>
      </p:sp>
      <p:sp>
        <p:nvSpPr>
          <p:cNvPr name="TextBox 10" id="10"/>
          <p:cNvSpPr txBox="true"/>
          <p:nvPr/>
        </p:nvSpPr>
        <p:spPr>
          <a:xfrm rot="0">
            <a:off x="6744159" y="9023032"/>
            <a:ext cx="5062570" cy="651512"/>
          </a:xfrm>
          <a:prstGeom prst="rect">
            <a:avLst/>
          </a:prstGeom>
        </p:spPr>
        <p:txBody>
          <a:bodyPr anchor="t" rtlCol="false" tIns="0" lIns="0" bIns="0" rIns="0">
            <a:spAutoFit/>
          </a:bodyPr>
          <a:lstStyle/>
          <a:p>
            <a:pPr algn="l">
              <a:lnSpc>
                <a:spcPts val="4620"/>
              </a:lnSpc>
            </a:pPr>
            <a:r>
              <a:rPr lang="en-US" sz="5500">
                <a:solidFill>
                  <a:srgbClr val="22423D"/>
                </a:solidFill>
                <a:latin typeface="Dancing Script"/>
                <a:ea typeface="Dancing Script"/>
                <a:cs typeface="Dancing Script"/>
                <a:sym typeface="Dancing Script"/>
              </a:rPr>
              <a:t>Nguyễn Diệu Thuỳ</a:t>
            </a:r>
          </a:p>
        </p:txBody>
      </p:sp>
      <p:sp>
        <p:nvSpPr>
          <p:cNvPr name="TextBox 11" id="11"/>
          <p:cNvSpPr txBox="true"/>
          <p:nvPr/>
        </p:nvSpPr>
        <p:spPr>
          <a:xfrm rot="0">
            <a:off x="6744159" y="6822895"/>
            <a:ext cx="6369413" cy="651381"/>
          </a:xfrm>
          <a:prstGeom prst="rect">
            <a:avLst/>
          </a:prstGeom>
        </p:spPr>
        <p:txBody>
          <a:bodyPr anchor="t" rtlCol="false" tIns="0" lIns="0" bIns="0" rIns="0">
            <a:spAutoFit/>
          </a:bodyPr>
          <a:lstStyle/>
          <a:p>
            <a:pPr algn="l">
              <a:lnSpc>
                <a:spcPts val="4617"/>
              </a:lnSpc>
            </a:pPr>
            <a:r>
              <a:rPr lang="en-US" sz="5497">
                <a:solidFill>
                  <a:srgbClr val="22423D"/>
                </a:solidFill>
                <a:latin typeface="Dancing Script"/>
                <a:ea typeface="Dancing Script"/>
                <a:cs typeface="Dancing Script"/>
                <a:sym typeface="Dancing Script"/>
              </a:rPr>
              <a:t>Đặng Hồng Huy</a:t>
            </a:r>
          </a:p>
        </p:txBody>
      </p:sp>
      <p:sp>
        <p:nvSpPr>
          <p:cNvPr name="TextBox 12" id="12"/>
          <p:cNvSpPr txBox="true"/>
          <p:nvPr/>
        </p:nvSpPr>
        <p:spPr>
          <a:xfrm rot="0">
            <a:off x="6744159" y="7912426"/>
            <a:ext cx="6369413" cy="651381"/>
          </a:xfrm>
          <a:prstGeom prst="rect">
            <a:avLst/>
          </a:prstGeom>
        </p:spPr>
        <p:txBody>
          <a:bodyPr anchor="t" rtlCol="false" tIns="0" lIns="0" bIns="0" rIns="0">
            <a:spAutoFit/>
          </a:bodyPr>
          <a:lstStyle/>
          <a:p>
            <a:pPr algn="l">
              <a:lnSpc>
                <a:spcPts val="4617"/>
              </a:lnSpc>
            </a:pPr>
            <a:r>
              <a:rPr lang="en-US" sz="5497">
                <a:solidFill>
                  <a:srgbClr val="22423D"/>
                </a:solidFill>
                <a:latin typeface="Dancing Script"/>
                <a:ea typeface="Dancing Script"/>
                <a:cs typeface="Dancing Script"/>
                <a:sym typeface="Dancing Script"/>
              </a:rPr>
              <a:t>Phạm Phú Đức</a:t>
            </a:r>
          </a:p>
        </p:txBody>
      </p:sp>
      <p:sp>
        <p:nvSpPr>
          <p:cNvPr name="Freeform 13" id="13"/>
          <p:cNvSpPr/>
          <p:nvPr/>
        </p:nvSpPr>
        <p:spPr>
          <a:xfrm flipH="false" flipV="false" rot="0">
            <a:off x="-1464297" y="8080030"/>
            <a:ext cx="5085708" cy="4114800"/>
          </a:xfrm>
          <a:custGeom>
            <a:avLst/>
            <a:gdLst/>
            <a:ahLst/>
            <a:cxnLst/>
            <a:rect r="r" b="b" t="t" l="l"/>
            <a:pathLst>
              <a:path h="4114800" w="5085708">
                <a:moveTo>
                  <a:pt x="0" y="0"/>
                </a:moveTo>
                <a:lnTo>
                  <a:pt x="5085707" y="0"/>
                </a:lnTo>
                <a:lnTo>
                  <a:pt x="5085707"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263183" y="1635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14598196" y="7526037"/>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48545" y="2885570"/>
            <a:ext cx="15036388" cy="7401430"/>
          </a:xfrm>
          <a:prstGeom prst="rect">
            <a:avLst/>
          </a:prstGeom>
        </p:spPr>
        <p:txBody>
          <a:bodyPr anchor="t" rtlCol="false" tIns="0" lIns="0" bIns="0" rIns="0">
            <a:spAutoFit/>
          </a:bodyPr>
          <a:lstStyle/>
          <a:p>
            <a:pPr algn="just">
              <a:lnSpc>
                <a:spcPts val="4901"/>
              </a:lnSpc>
            </a:pPr>
            <a:r>
              <a:rPr lang="en-US" sz="2900" spc="481">
                <a:solidFill>
                  <a:srgbClr val="22423D"/>
                </a:solidFill>
                <a:latin typeface="Roboto"/>
                <a:ea typeface="Roboto"/>
                <a:cs typeface="Roboto"/>
                <a:sym typeface="Roboto"/>
              </a:rPr>
              <a:t>Tầng vào (input layer): Như trong hình ở dưới, tầng này nằm bên phía trái, thể hiện cho các dữ liệu đầu vào.</a:t>
            </a:r>
          </a:p>
          <a:p>
            <a:pPr algn="just">
              <a:lnSpc>
                <a:spcPts val="4901"/>
              </a:lnSpc>
            </a:pPr>
          </a:p>
          <a:p>
            <a:pPr algn="just">
              <a:lnSpc>
                <a:spcPts val="4901"/>
              </a:lnSpc>
            </a:pPr>
            <a:r>
              <a:rPr lang="en-US" sz="2900" spc="481">
                <a:solidFill>
                  <a:srgbClr val="22423D"/>
                </a:solidFill>
                <a:latin typeface="Roboto"/>
                <a:ea typeface="Roboto"/>
                <a:cs typeface="Roboto"/>
                <a:sym typeface="Roboto"/>
              </a:rPr>
              <a:t>Tầng ra (output layer): Ngược lại với tầng vào, tầng ra thể hiện cho đầu ra của mạng nơ-ron và nằm bên phía bên phải của hình.</a:t>
            </a:r>
          </a:p>
          <a:p>
            <a:pPr algn="just">
              <a:lnSpc>
                <a:spcPts val="4901"/>
              </a:lnSpc>
            </a:pPr>
          </a:p>
          <a:p>
            <a:pPr algn="just">
              <a:lnSpc>
                <a:spcPts val="4901"/>
              </a:lnSpc>
            </a:pPr>
            <a:r>
              <a:rPr lang="en-US" sz="2900" spc="481">
                <a:solidFill>
                  <a:srgbClr val="22423D"/>
                </a:solidFill>
                <a:latin typeface="Roboto"/>
                <a:ea typeface="Roboto"/>
                <a:cs typeface="Roboto"/>
                <a:sym typeface="Roboto"/>
              </a:rPr>
              <a:t>Tầng ẩn (hidden layer): Đây là tầng nằm ở giữa, thể hiện cho quá trình xử lý thông tin và suy luận của mạng. Nó sẽ nhận các thông tin đầu vào ở đầu vào và trả kết quả ở đầu ra thông qua chức năng kích hoạt.</a:t>
            </a:r>
          </a:p>
          <a:p>
            <a:pPr algn="just">
              <a:lnSpc>
                <a:spcPts val="4901"/>
              </a:lnSpc>
            </a:pPr>
          </a:p>
          <a:p>
            <a:pPr algn="just">
              <a:lnSpc>
                <a:spcPts val="4901"/>
              </a:lnSpc>
            </a:pPr>
          </a:p>
        </p:txBody>
      </p:sp>
      <p:sp>
        <p:nvSpPr>
          <p:cNvPr name="Freeform 5" id="5"/>
          <p:cNvSpPr/>
          <p:nvPr/>
        </p:nvSpPr>
        <p:spPr>
          <a:xfrm flipH="false" flipV="false" rot="0">
            <a:off x="16154189" y="16351"/>
            <a:ext cx="1910002" cy="1916972"/>
          </a:xfrm>
          <a:custGeom>
            <a:avLst/>
            <a:gdLst/>
            <a:ahLst/>
            <a:cxnLst/>
            <a:rect r="r" b="b" t="t" l="l"/>
            <a:pathLst>
              <a:path h="1916972" w="1910002">
                <a:moveTo>
                  <a:pt x="0" y="0"/>
                </a:moveTo>
                <a:lnTo>
                  <a:pt x="1910002" y="0"/>
                </a:lnTo>
                <a:lnTo>
                  <a:pt x="1910002" y="1916972"/>
                </a:lnTo>
                <a:lnTo>
                  <a:pt x="0" y="19169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6" id="6"/>
          <p:cNvPicPr>
            <a:picLocks noChangeAspect="true"/>
          </p:cNvPicPr>
          <p:nvPr/>
        </p:nvPicPr>
        <p:blipFill>
          <a:blip r:embed="rId7"/>
          <a:srcRect l="0" t="0" r="0" b="0"/>
          <a:stretch>
            <a:fillRect/>
          </a:stretch>
        </p:blipFill>
        <p:spPr>
          <a:xfrm flipH="false" flipV="false" rot="-5952049">
            <a:off x="643445" y="3158458"/>
            <a:ext cx="1147300" cy="1061252"/>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5952049">
            <a:off x="643445" y="4939505"/>
            <a:ext cx="1147300" cy="1061252"/>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5952049">
            <a:off x="643445" y="6717983"/>
            <a:ext cx="1147300" cy="1061252"/>
          </a:xfrm>
          <a:prstGeom prst="rect">
            <a:avLst/>
          </a:prstGeom>
        </p:spPr>
      </p:pic>
      <p:sp>
        <p:nvSpPr>
          <p:cNvPr name="TextBox 9" id="9"/>
          <p:cNvSpPr txBox="true"/>
          <p:nvPr/>
        </p:nvSpPr>
        <p:spPr>
          <a:xfrm rot="0">
            <a:off x="2435895" y="427350"/>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Neural Network</a:t>
            </a:r>
          </a:p>
        </p:txBody>
      </p:sp>
      <p:sp>
        <p:nvSpPr>
          <p:cNvPr name="TextBox 10" id="10"/>
          <p:cNvSpPr txBox="true"/>
          <p:nvPr/>
        </p:nvSpPr>
        <p:spPr>
          <a:xfrm rot="0">
            <a:off x="601572" y="1771649"/>
            <a:ext cx="10732107" cy="1003300"/>
          </a:xfrm>
          <a:prstGeom prst="rect">
            <a:avLst/>
          </a:prstGeom>
        </p:spPr>
        <p:txBody>
          <a:bodyPr anchor="t" rtlCol="false" tIns="0" lIns="0" bIns="0" rIns="0">
            <a:spAutoFit/>
          </a:bodyPr>
          <a:lstStyle/>
          <a:p>
            <a:pPr algn="just">
              <a:lnSpc>
                <a:spcPts val="8450"/>
              </a:lnSpc>
            </a:pPr>
            <a:r>
              <a:rPr lang="en-US" b="true" sz="5000" spc="830">
                <a:solidFill>
                  <a:srgbClr val="C92434"/>
                </a:solidFill>
                <a:latin typeface="Dancing Script Bold"/>
                <a:ea typeface="Dancing Script Bold"/>
                <a:cs typeface="Dancing Script Bold"/>
                <a:sym typeface="Dancing Script Bold"/>
              </a:rPr>
              <a:t>Kiến trúc mạng Neural Network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263183" y="1635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15429138" y="7675607"/>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54189" y="16351"/>
            <a:ext cx="1910002" cy="1916972"/>
          </a:xfrm>
          <a:custGeom>
            <a:avLst/>
            <a:gdLst/>
            <a:ahLst/>
            <a:cxnLst/>
            <a:rect r="r" b="b" t="t" l="l"/>
            <a:pathLst>
              <a:path h="1916972" w="1910002">
                <a:moveTo>
                  <a:pt x="0" y="0"/>
                </a:moveTo>
                <a:lnTo>
                  <a:pt x="1910002" y="0"/>
                </a:lnTo>
                <a:lnTo>
                  <a:pt x="1910002" y="1916972"/>
                </a:lnTo>
                <a:lnTo>
                  <a:pt x="0" y="19169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01443" y="2849130"/>
            <a:ext cx="11509277" cy="7437870"/>
          </a:xfrm>
          <a:custGeom>
            <a:avLst/>
            <a:gdLst/>
            <a:ahLst/>
            <a:cxnLst/>
            <a:rect r="r" b="b" t="t" l="l"/>
            <a:pathLst>
              <a:path h="7437870" w="11509277">
                <a:moveTo>
                  <a:pt x="0" y="0"/>
                </a:moveTo>
                <a:lnTo>
                  <a:pt x="11509277" y="0"/>
                </a:lnTo>
                <a:lnTo>
                  <a:pt x="11509277" y="7437870"/>
                </a:lnTo>
                <a:lnTo>
                  <a:pt x="0" y="7437870"/>
                </a:lnTo>
                <a:lnTo>
                  <a:pt x="0" y="0"/>
                </a:lnTo>
                <a:close/>
              </a:path>
            </a:pathLst>
          </a:custGeom>
          <a:blipFill>
            <a:blip r:embed="rId7"/>
            <a:stretch>
              <a:fillRect l="0" t="0" r="0" b="0"/>
            </a:stretch>
          </a:blipFill>
        </p:spPr>
      </p:sp>
      <p:sp>
        <p:nvSpPr>
          <p:cNvPr name="TextBox 6" id="6"/>
          <p:cNvSpPr txBox="true"/>
          <p:nvPr/>
        </p:nvSpPr>
        <p:spPr>
          <a:xfrm rot="0">
            <a:off x="2435895" y="427350"/>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Neural Network</a:t>
            </a:r>
          </a:p>
        </p:txBody>
      </p:sp>
      <p:sp>
        <p:nvSpPr>
          <p:cNvPr name="TextBox 7" id="7"/>
          <p:cNvSpPr txBox="true"/>
          <p:nvPr/>
        </p:nvSpPr>
        <p:spPr>
          <a:xfrm rot="0">
            <a:off x="601572" y="1771649"/>
            <a:ext cx="10732107" cy="1003300"/>
          </a:xfrm>
          <a:prstGeom prst="rect">
            <a:avLst/>
          </a:prstGeom>
        </p:spPr>
        <p:txBody>
          <a:bodyPr anchor="t" rtlCol="false" tIns="0" lIns="0" bIns="0" rIns="0">
            <a:spAutoFit/>
          </a:bodyPr>
          <a:lstStyle/>
          <a:p>
            <a:pPr algn="just">
              <a:lnSpc>
                <a:spcPts val="8450"/>
              </a:lnSpc>
            </a:pPr>
            <a:r>
              <a:rPr lang="en-US" b="true" sz="5000" spc="830">
                <a:solidFill>
                  <a:srgbClr val="C92434"/>
                </a:solidFill>
                <a:latin typeface="Dancing Script Bold"/>
                <a:ea typeface="Dancing Script Bold"/>
                <a:cs typeface="Dancing Script Bold"/>
                <a:sym typeface="Dancing Script Bold"/>
              </a:rPr>
              <a:t>Kiến trúc mạng Neural Network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263183" y="1635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14598196" y="7526037"/>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54189" y="16351"/>
            <a:ext cx="1910002" cy="1916972"/>
          </a:xfrm>
          <a:custGeom>
            <a:avLst/>
            <a:gdLst/>
            <a:ahLst/>
            <a:cxnLst/>
            <a:rect r="r" b="b" t="t" l="l"/>
            <a:pathLst>
              <a:path h="1916972" w="1910002">
                <a:moveTo>
                  <a:pt x="0" y="0"/>
                </a:moveTo>
                <a:lnTo>
                  <a:pt x="1910002" y="0"/>
                </a:lnTo>
                <a:lnTo>
                  <a:pt x="1910002" y="1916972"/>
                </a:lnTo>
                <a:lnTo>
                  <a:pt x="0" y="19169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5" id="5"/>
          <p:cNvPicPr>
            <a:picLocks noChangeAspect="true"/>
          </p:cNvPicPr>
          <p:nvPr/>
        </p:nvPicPr>
        <p:blipFill>
          <a:blip r:embed="rId7"/>
          <a:srcRect l="0" t="0" r="0" b="0"/>
          <a:stretch>
            <a:fillRect/>
          </a:stretch>
        </p:blipFill>
        <p:spPr>
          <a:xfrm flipH="false" flipV="false" rot="8685157">
            <a:off x="2017564" y="3332311"/>
            <a:ext cx="1520471" cy="1368424"/>
          </a:xfrm>
          <a:prstGeom prst="rect">
            <a:avLst/>
          </a:prstGeom>
        </p:spPr>
      </p:pic>
      <p:sp>
        <p:nvSpPr>
          <p:cNvPr name="TextBox 6" id="6"/>
          <p:cNvSpPr txBox="true"/>
          <p:nvPr/>
        </p:nvSpPr>
        <p:spPr>
          <a:xfrm rot="0">
            <a:off x="3344815" y="3400755"/>
            <a:ext cx="8854178" cy="4924930"/>
          </a:xfrm>
          <a:prstGeom prst="rect">
            <a:avLst/>
          </a:prstGeom>
        </p:spPr>
        <p:txBody>
          <a:bodyPr anchor="t" rtlCol="false" tIns="0" lIns="0" bIns="0" rIns="0">
            <a:spAutoFit/>
          </a:bodyPr>
          <a:lstStyle/>
          <a:p>
            <a:pPr algn="just">
              <a:lnSpc>
                <a:spcPts val="4901"/>
              </a:lnSpc>
            </a:pPr>
            <a:r>
              <a:rPr lang="en-US" sz="2900" spc="481">
                <a:solidFill>
                  <a:srgbClr val="22423D"/>
                </a:solidFill>
                <a:latin typeface="Roboto"/>
                <a:ea typeface="Roboto"/>
                <a:cs typeface="Roboto"/>
                <a:sym typeface="Roboto"/>
              </a:rPr>
              <a:t>Artificial Neural Network (ANN)</a:t>
            </a:r>
          </a:p>
          <a:p>
            <a:pPr algn="just">
              <a:lnSpc>
                <a:spcPts val="4901"/>
              </a:lnSpc>
            </a:pPr>
          </a:p>
          <a:p>
            <a:pPr algn="just">
              <a:lnSpc>
                <a:spcPts val="4901"/>
              </a:lnSpc>
            </a:pPr>
          </a:p>
          <a:p>
            <a:pPr algn="just">
              <a:lnSpc>
                <a:spcPts val="4901"/>
              </a:lnSpc>
            </a:pPr>
            <a:r>
              <a:rPr lang="en-US" sz="2900" spc="481">
                <a:solidFill>
                  <a:srgbClr val="22423D"/>
                </a:solidFill>
                <a:latin typeface="Roboto"/>
                <a:ea typeface="Roboto"/>
                <a:cs typeface="Roboto"/>
                <a:sym typeface="Roboto"/>
              </a:rPr>
              <a:t>Convolutional Neural Network (CNN)</a:t>
            </a:r>
          </a:p>
          <a:p>
            <a:pPr algn="just">
              <a:lnSpc>
                <a:spcPts val="4901"/>
              </a:lnSpc>
            </a:pPr>
          </a:p>
          <a:p>
            <a:pPr algn="just">
              <a:lnSpc>
                <a:spcPts val="4901"/>
              </a:lnSpc>
            </a:pPr>
          </a:p>
          <a:p>
            <a:pPr algn="just">
              <a:lnSpc>
                <a:spcPts val="4901"/>
              </a:lnSpc>
            </a:pPr>
            <a:r>
              <a:rPr lang="en-US" sz="2900" spc="481">
                <a:solidFill>
                  <a:srgbClr val="22423D"/>
                </a:solidFill>
                <a:latin typeface="Roboto"/>
                <a:ea typeface="Roboto"/>
                <a:cs typeface="Roboto"/>
                <a:sym typeface="Roboto"/>
              </a:rPr>
              <a:t>Recurrent Neural Network (RNN)</a:t>
            </a:r>
          </a:p>
          <a:p>
            <a:pPr algn="just">
              <a:lnSpc>
                <a:spcPts val="4901"/>
              </a:lnSpc>
            </a:pPr>
          </a:p>
        </p:txBody>
      </p:sp>
      <p:sp>
        <p:nvSpPr>
          <p:cNvPr name="TextBox 7" id="7"/>
          <p:cNvSpPr txBox="true"/>
          <p:nvPr/>
        </p:nvSpPr>
        <p:spPr>
          <a:xfrm rot="0">
            <a:off x="2435895" y="427350"/>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Neural Network</a:t>
            </a:r>
          </a:p>
        </p:txBody>
      </p:sp>
      <p:sp>
        <p:nvSpPr>
          <p:cNvPr name="TextBox 8" id="8"/>
          <p:cNvSpPr txBox="true"/>
          <p:nvPr/>
        </p:nvSpPr>
        <p:spPr>
          <a:xfrm rot="0">
            <a:off x="601572" y="1771649"/>
            <a:ext cx="10732107" cy="1003300"/>
          </a:xfrm>
          <a:prstGeom prst="rect">
            <a:avLst/>
          </a:prstGeom>
        </p:spPr>
        <p:txBody>
          <a:bodyPr anchor="t" rtlCol="false" tIns="0" lIns="0" bIns="0" rIns="0">
            <a:spAutoFit/>
          </a:bodyPr>
          <a:lstStyle/>
          <a:p>
            <a:pPr algn="just">
              <a:lnSpc>
                <a:spcPts val="8450"/>
              </a:lnSpc>
            </a:pPr>
            <a:r>
              <a:rPr lang="en-US" b="true" sz="5000" spc="830">
                <a:solidFill>
                  <a:srgbClr val="C92434"/>
                </a:solidFill>
                <a:latin typeface="Dancing Script Bold"/>
                <a:ea typeface="Dancing Script Bold"/>
                <a:cs typeface="Dancing Script Bold"/>
                <a:sym typeface="Dancing Script Bold"/>
              </a:rPr>
              <a:t>Các loại Neural Network</a:t>
            </a:r>
          </a:p>
        </p:txBody>
      </p:sp>
      <p:pic>
        <p:nvPicPr>
          <p:cNvPr name="Picture 9" id="9"/>
          <p:cNvPicPr>
            <a:picLocks noChangeAspect="true"/>
          </p:cNvPicPr>
          <p:nvPr/>
        </p:nvPicPr>
        <p:blipFill>
          <a:blip r:embed="rId7"/>
          <a:srcRect l="0" t="0" r="0" b="0"/>
          <a:stretch>
            <a:fillRect/>
          </a:stretch>
        </p:blipFill>
        <p:spPr>
          <a:xfrm flipH="false" flipV="false" rot="8685157">
            <a:off x="2017564" y="4964695"/>
            <a:ext cx="1520471" cy="1368424"/>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8685157">
            <a:off x="2126459" y="6937060"/>
            <a:ext cx="1520471" cy="1368424"/>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3505857" y="479647"/>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3326" y="16592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6"/>
            <a:stretch>
              <a:fillRect l="0" t="0" r="0" b="0"/>
            </a:stretch>
          </a:blipFill>
        </p:spPr>
      </p:sp>
      <p:sp>
        <p:nvSpPr>
          <p:cNvPr name="Freeform 5" id="5"/>
          <p:cNvSpPr/>
          <p:nvPr/>
        </p:nvSpPr>
        <p:spPr>
          <a:xfrm flipH="false" flipV="false" rot="0">
            <a:off x="14503428" y="4000419"/>
            <a:ext cx="2203633" cy="2203633"/>
          </a:xfrm>
          <a:custGeom>
            <a:avLst/>
            <a:gdLst/>
            <a:ahLst/>
            <a:cxnLst/>
            <a:rect r="r" b="b" t="t" l="l"/>
            <a:pathLst>
              <a:path h="2203633" w="2203633">
                <a:moveTo>
                  <a:pt x="0" y="0"/>
                </a:moveTo>
                <a:lnTo>
                  <a:pt x="2203633" y="0"/>
                </a:lnTo>
                <a:lnTo>
                  <a:pt x="2203633" y="2203633"/>
                </a:lnTo>
                <a:lnTo>
                  <a:pt x="0" y="22036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985624" y="4514769"/>
            <a:ext cx="13912693" cy="1771811"/>
          </a:xfrm>
          <a:prstGeom prst="rect">
            <a:avLst/>
          </a:prstGeom>
        </p:spPr>
        <p:txBody>
          <a:bodyPr anchor="t" rtlCol="false" tIns="0" lIns="0" bIns="0" rIns="0">
            <a:spAutoFit/>
          </a:bodyPr>
          <a:lstStyle/>
          <a:p>
            <a:pPr algn="ctr">
              <a:lnSpc>
                <a:spcPts val="12602"/>
              </a:lnSpc>
            </a:pPr>
            <a:r>
              <a:rPr lang="en-US" sz="15003">
                <a:solidFill>
                  <a:srgbClr val="22423D"/>
                </a:solidFill>
                <a:latin typeface="Dancing Script"/>
                <a:ea typeface="Dancing Script"/>
                <a:cs typeface="Dancing Script"/>
                <a:sym typeface="Dancing Script"/>
              </a:rPr>
              <a:t>Generative AI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329658" y="0"/>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14664671" y="7509686"/>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8685157">
            <a:off x="2084040" y="3315960"/>
            <a:ext cx="1520471" cy="1368424"/>
          </a:xfrm>
          <a:prstGeom prst="rect">
            <a:avLst/>
          </a:prstGeom>
        </p:spPr>
      </p:pic>
      <p:sp>
        <p:nvSpPr>
          <p:cNvPr name="TextBox 5" id="5"/>
          <p:cNvSpPr txBox="true"/>
          <p:nvPr/>
        </p:nvSpPr>
        <p:spPr>
          <a:xfrm rot="0">
            <a:off x="3411291" y="3384404"/>
            <a:ext cx="14704011" cy="2518407"/>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Generative AI (AI tạo sinh) là một nhánh của trí tuệ nhân tạo tập trung vào khả năng tạo ra nội dung mới mẻ và đa dạng dựa trên dữ liệu đầu vào ban đầu.</a:t>
            </a:r>
          </a:p>
          <a:p>
            <a:pPr algn="just">
              <a:lnSpc>
                <a:spcPts val="5070"/>
              </a:lnSpc>
            </a:pPr>
          </a:p>
        </p:txBody>
      </p:sp>
      <p:sp>
        <p:nvSpPr>
          <p:cNvPr name="TextBox 6" id="6"/>
          <p:cNvSpPr txBox="true"/>
          <p:nvPr/>
        </p:nvSpPr>
        <p:spPr>
          <a:xfrm rot="0">
            <a:off x="2502370" y="410999"/>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Generative AI</a:t>
            </a:r>
          </a:p>
        </p:txBody>
      </p:sp>
      <p:sp>
        <p:nvSpPr>
          <p:cNvPr name="TextBox 7" id="7"/>
          <p:cNvSpPr txBox="true"/>
          <p:nvPr/>
        </p:nvSpPr>
        <p:spPr>
          <a:xfrm rot="0">
            <a:off x="668048" y="1755298"/>
            <a:ext cx="10732107" cy="1003300"/>
          </a:xfrm>
          <a:prstGeom prst="rect">
            <a:avLst/>
          </a:prstGeom>
        </p:spPr>
        <p:txBody>
          <a:bodyPr anchor="t" rtlCol="false" tIns="0" lIns="0" bIns="0" rIns="0">
            <a:spAutoFit/>
          </a:bodyPr>
          <a:lstStyle/>
          <a:p>
            <a:pPr algn="just">
              <a:lnSpc>
                <a:spcPts val="8450"/>
              </a:lnSpc>
            </a:pPr>
            <a:r>
              <a:rPr lang="en-US" b="true" sz="5000" spc="830">
                <a:solidFill>
                  <a:srgbClr val="C92434"/>
                </a:solidFill>
                <a:latin typeface="Dancing Script Bold"/>
                <a:ea typeface="Dancing Script Bold"/>
                <a:cs typeface="Dancing Script Bold"/>
                <a:sym typeface="Dancing Script Bold"/>
              </a:rPr>
              <a:t>Khái niệm</a:t>
            </a:r>
          </a:p>
        </p:txBody>
      </p:sp>
      <p:pic>
        <p:nvPicPr>
          <p:cNvPr name="Picture 8" id="8"/>
          <p:cNvPicPr>
            <a:picLocks noChangeAspect="true"/>
          </p:cNvPicPr>
          <p:nvPr/>
        </p:nvPicPr>
        <p:blipFill>
          <a:blip r:embed="rId5"/>
          <a:srcRect l="0" t="0" r="0" b="0"/>
          <a:stretch>
            <a:fillRect/>
          </a:stretch>
        </p:blipFill>
        <p:spPr>
          <a:xfrm flipH="false" flipV="false" rot="8685157">
            <a:off x="2192935" y="6920709"/>
            <a:ext cx="1520471" cy="1368424"/>
          </a:xfrm>
          <a:prstGeom prst="rect">
            <a:avLst/>
          </a:prstGeom>
        </p:spPr>
      </p:pic>
      <p:sp>
        <p:nvSpPr>
          <p:cNvPr name="Freeform 9" id="9"/>
          <p:cNvSpPr/>
          <p:nvPr/>
        </p:nvSpPr>
        <p:spPr>
          <a:xfrm flipH="false" flipV="false" rot="0">
            <a:off x="16406286" y="39524"/>
            <a:ext cx="1813090" cy="1813090"/>
          </a:xfrm>
          <a:custGeom>
            <a:avLst/>
            <a:gdLst/>
            <a:ahLst/>
            <a:cxnLst/>
            <a:rect r="r" b="b" t="t" l="l"/>
            <a:pathLst>
              <a:path h="1813090" w="1813090">
                <a:moveTo>
                  <a:pt x="0" y="0"/>
                </a:moveTo>
                <a:lnTo>
                  <a:pt x="1813090" y="0"/>
                </a:lnTo>
                <a:lnTo>
                  <a:pt x="1813090" y="1813090"/>
                </a:lnTo>
                <a:lnTo>
                  <a:pt x="0" y="1813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411291" y="6902935"/>
            <a:ext cx="14704011" cy="1242057"/>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Generative AI cho phép máy tính tự động tạo ra nội dung mới thay vì chỉ phân tích dữ liệu có sẵn.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329658" y="0"/>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14664671" y="7509686"/>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411291" y="3384404"/>
            <a:ext cx="14704011" cy="1242057"/>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 Generative Adversarial Networks (GANs)</a:t>
            </a:r>
          </a:p>
          <a:p>
            <a:pPr algn="just">
              <a:lnSpc>
                <a:spcPts val="5070"/>
              </a:lnSpc>
            </a:pPr>
          </a:p>
        </p:txBody>
      </p:sp>
      <p:sp>
        <p:nvSpPr>
          <p:cNvPr name="TextBox 5" id="5"/>
          <p:cNvSpPr txBox="true"/>
          <p:nvPr/>
        </p:nvSpPr>
        <p:spPr>
          <a:xfrm rot="0">
            <a:off x="2502370" y="410999"/>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Generative AI</a:t>
            </a:r>
          </a:p>
        </p:txBody>
      </p:sp>
      <p:sp>
        <p:nvSpPr>
          <p:cNvPr name="TextBox 6" id="6"/>
          <p:cNvSpPr txBox="true"/>
          <p:nvPr/>
        </p:nvSpPr>
        <p:spPr>
          <a:xfrm rot="0">
            <a:off x="668048" y="1755298"/>
            <a:ext cx="10732107" cy="1003300"/>
          </a:xfrm>
          <a:prstGeom prst="rect">
            <a:avLst/>
          </a:prstGeom>
        </p:spPr>
        <p:txBody>
          <a:bodyPr anchor="t" rtlCol="false" tIns="0" lIns="0" bIns="0" rIns="0">
            <a:spAutoFit/>
          </a:bodyPr>
          <a:lstStyle/>
          <a:p>
            <a:pPr algn="just">
              <a:lnSpc>
                <a:spcPts val="8450"/>
              </a:lnSpc>
            </a:pPr>
            <a:r>
              <a:rPr lang="en-US" b="true" sz="5000" spc="830">
                <a:solidFill>
                  <a:srgbClr val="C92434"/>
                </a:solidFill>
                <a:latin typeface="Dancing Script Bold"/>
                <a:ea typeface="Dancing Script Bold"/>
                <a:cs typeface="Dancing Script Bold"/>
                <a:sym typeface="Dancing Script Bold"/>
              </a:rPr>
              <a:t>Các mô hình</a:t>
            </a:r>
          </a:p>
        </p:txBody>
      </p:sp>
      <p:pic>
        <p:nvPicPr>
          <p:cNvPr name="Picture 7" id="7"/>
          <p:cNvPicPr>
            <a:picLocks noChangeAspect="true"/>
          </p:cNvPicPr>
          <p:nvPr/>
        </p:nvPicPr>
        <p:blipFill>
          <a:blip r:embed="rId5"/>
          <a:srcRect l="0" t="0" r="0" b="0"/>
          <a:stretch>
            <a:fillRect/>
          </a:stretch>
        </p:blipFill>
        <p:spPr>
          <a:xfrm flipH="false" flipV="false" rot="8685157">
            <a:off x="2773496" y="6769559"/>
            <a:ext cx="972884" cy="875595"/>
          </a:xfrm>
          <a:prstGeom prst="rect">
            <a:avLst/>
          </a:prstGeom>
        </p:spPr>
      </p:pic>
      <p:sp>
        <p:nvSpPr>
          <p:cNvPr name="Freeform 8" id="8"/>
          <p:cNvSpPr/>
          <p:nvPr/>
        </p:nvSpPr>
        <p:spPr>
          <a:xfrm flipH="false" flipV="false" rot="0">
            <a:off x="16406286" y="39524"/>
            <a:ext cx="1813090" cy="1813090"/>
          </a:xfrm>
          <a:custGeom>
            <a:avLst/>
            <a:gdLst/>
            <a:ahLst/>
            <a:cxnLst/>
            <a:rect r="r" b="b" t="t" l="l"/>
            <a:pathLst>
              <a:path h="1813090" w="1813090">
                <a:moveTo>
                  <a:pt x="0" y="0"/>
                </a:moveTo>
                <a:lnTo>
                  <a:pt x="1813090" y="0"/>
                </a:lnTo>
                <a:lnTo>
                  <a:pt x="1813090" y="1813090"/>
                </a:lnTo>
                <a:lnTo>
                  <a:pt x="0" y="1813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3411291" y="5535928"/>
            <a:ext cx="14704011" cy="1242057"/>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 Variational Autoencoders (VAEs)</a:t>
            </a:r>
          </a:p>
          <a:p>
            <a:pPr algn="just">
              <a:lnSpc>
                <a:spcPts val="5070"/>
              </a:lnSpc>
            </a:pPr>
          </a:p>
        </p:txBody>
      </p:sp>
      <p:sp>
        <p:nvSpPr>
          <p:cNvPr name="TextBox 10" id="10"/>
          <p:cNvSpPr txBox="true"/>
          <p:nvPr/>
        </p:nvSpPr>
        <p:spPr>
          <a:xfrm rot="0">
            <a:off x="3411291" y="4446272"/>
            <a:ext cx="14704011" cy="1242057"/>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 Autoregressive Models (Mô hình hồi quy tự hồi tiếp)</a:t>
            </a:r>
          </a:p>
          <a:p>
            <a:pPr algn="just">
              <a:lnSpc>
                <a:spcPts val="5070"/>
              </a:lnSpc>
            </a:pPr>
          </a:p>
        </p:txBody>
      </p:sp>
      <p:sp>
        <p:nvSpPr>
          <p:cNvPr name="TextBox 11" id="11"/>
          <p:cNvSpPr txBox="true"/>
          <p:nvPr/>
        </p:nvSpPr>
        <p:spPr>
          <a:xfrm rot="0">
            <a:off x="3515365" y="6777985"/>
            <a:ext cx="14704011" cy="1242057"/>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 Normalizing Flows</a:t>
            </a:r>
          </a:p>
          <a:p>
            <a:pPr algn="just">
              <a:lnSpc>
                <a:spcPts val="5070"/>
              </a:lnSpc>
            </a:pPr>
          </a:p>
        </p:txBody>
      </p:sp>
      <p:pic>
        <p:nvPicPr>
          <p:cNvPr name="Picture 12" id="12"/>
          <p:cNvPicPr>
            <a:picLocks noChangeAspect="true"/>
          </p:cNvPicPr>
          <p:nvPr/>
        </p:nvPicPr>
        <p:blipFill>
          <a:blip r:embed="rId5"/>
          <a:srcRect l="0" t="0" r="0" b="0"/>
          <a:stretch>
            <a:fillRect/>
          </a:stretch>
        </p:blipFill>
        <p:spPr>
          <a:xfrm flipH="false" flipV="false" rot="8685157">
            <a:off x="2773496" y="5493029"/>
            <a:ext cx="972884" cy="875595"/>
          </a:xfrm>
          <a:prstGeom prst="rect">
            <a:avLst/>
          </a:prstGeom>
        </p:spPr>
      </p:pic>
      <p:pic>
        <p:nvPicPr>
          <p:cNvPr name="Picture 13" id="13"/>
          <p:cNvPicPr>
            <a:picLocks noChangeAspect="true"/>
          </p:cNvPicPr>
          <p:nvPr/>
        </p:nvPicPr>
        <p:blipFill>
          <a:blip r:embed="rId5"/>
          <a:srcRect l="0" t="0" r="0" b="0"/>
          <a:stretch>
            <a:fillRect/>
          </a:stretch>
        </p:blipFill>
        <p:spPr>
          <a:xfrm flipH="false" flipV="false" rot="8685157">
            <a:off x="2773496" y="4406694"/>
            <a:ext cx="972884" cy="875595"/>
          </a:xfrm>
          <a:prstGeom prst="rect">
            <a:avLst/>
          </a:prstGeom>
        </p:spPr>
      </p:pic>
      <p:pic>
        <p:nvPicPr>
          <p:cNvPr name="Picture 14" id="14"/>
          <p:cNvPicPr>
            <a:picLocks noChangeAspect="true"/>
          </p:cNvPicPr>
          <p:nvPr/>
        </p:nvPicPr>
        <p:blipFill>
          <a:blip r:embed="rId5"/>
          <a:srcRect l="0" t="0" r="0" b="0"/>
          <a:stretch>
            <a:fillRect/>
          </a:stretch>
        </p:blipFill>
        <p:spPr>
          <a:xfrm flipH="false" flipV="false" rot="8685157">
            <a:off x="2773496" y="3370209"/>
            <a:ext cx="972884" cy="875595"/>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329658" y="0"/>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668048" y="7526305"/>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411291" y="3384404"/>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 Tạo nội dung</a:t>
            </a:r>
          </a:p>
        </p:txBody>
      </p:sp>
      <p:sp>
        <p:nvSpPr>
          <p:cNvPr name="TextBox 5" id="5"/>
          <p:cNvSpPr txBox="true"/>
          <p:nvPr/>
        </p:nvSpPr>
        <p:spPr>
          <a:xfrm rot="0">
            <a:off x="2502370" y="410999"/>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Generative AI</a:t>
            </a:r>
          </a:p>
        </p:txBody>
      </p:sp>
      <p:sp>
        <p:nvSpPr>
          <p:cNvPr name="Freeform 6" id="6"/>
          <p:cNvSpPr/>
          <p:nvPr/>
        </p:nvSpPr>
        <p:spPr>
          <a:xfrm flipH="false" flipV="false" rot="0">
            <a:off x="16406286" y="39524"/>
            <a:ext cx="1813090" cy="1813090"/>
          </a:xfrm>
          <a:custGeom>
            <a:avLst/>
            <a:gdLst/>
            <a:ahLst/>
            <a:cxnLst/>
            <a:rect r="r" b="b" t="t" l="l"/>
            <a:pathLst>
              <a:path h="1813090" w="1813090">
                <a:moveTo>
                  <a:pt x="0" y="0"/>
                </a:moveTo>
                <a:lnTo>
                  <a:pt x="1813090" y="0"/>
                </a:lnTo>
                <a:lnTo>
                  <a:pt x="1813090" y="1813090"/>
                </a:lnTo>
                <a:lnTo>
                  <a:pt x="0" y="18130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411291" y="5535928"/>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 Tạo dữ liệu giả</a:t>
            </a:r>
          </a:p>
        </p:txBody>
      </p:sp>
      <p:sp>
        <p:nvSpPr>
          <p:cNvPr name="TextBox 8" id="8"/>
          <p:cNvSpPr txBox="true"/>
          <p:nvPr/>
        </p:nvSpPr>
        <p:spPr>
          <a:xfrm rot="0">
            <a:off x="3411291" y="4446272"/>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 Tạo hình ảnh, video</a:t>
            </a:r>
          </a:p>
        </p:txBody>
      </p:sp>
      <p:pic>
        <p:nvPicPr>
          <p:cNvPr name="Picture 9" id="9"/>
          <p:cNvPicPr>
            <a:picLocks noChangeAspect="true"/>
          </p:cNvPicPr>
          <p:nvPr/>
        </p:nvPicPr>
        <p:blipFill>
          <a:blip r:embed="rId7"/>
          <a:srcRect l="0" t="0" r="0" b="0"/>
          <a:stretch>
            <a:fillRect/>
          </a:stretch>
        </p:blipFill>
        <p:spPr>
          <a:xfrm flipH="false" flipV="false" rot="8685157">
            <a:off x="2773496" y="5493029"/>
            <a:ext cx="972884" cy="875595"/>
          </a:xfrm>
          <a:prstGeom prst="rect">
            <a:avLst/>
          </a:prstGeom>
        </p:spPr>
      </p:pic>
      <p:pic>
        <p:nvPicPr>
          <p:cNvPr name="Picture 10" id="10"/>
          <p:cNvPicPr>
            <a:picLocks noChangeAspect="true"/>
          </p:cNvPicPr>
          <p:nvPr/>
        </p:nvPicPr>
        <p:blipFill>
          <a:blip r:embed="rId7"/>
          <a:srcRect l="0" t="0" r="0" b="0"/>
          <a:stretch>
            <a:fillRect/>
          </a:stretch>
        </p:blipFill>
        <p:spPr>
          <a:xfrm flipH="false" flipV="false" rot="8685157">
            <a:off x="2773496" y="4406694"/>
            <a:ext cx="972884" cy="875595"/>
          </a:xfrm>
          <a:prstGeom prst="rect">
            <a:avLst/>
          </a:prstGeom>
        </p:spPr>
      </p:pic>
      <p:pic>
        <p:nvPicPr>
          <p:cNvPr name="Picture 11" id="11"/>
          <p:cNvPicPr>
            <a:picLocks noChangeAspect="true"/>
          </p:cNvPicPr>
          <p:nvPr/>
        </p:nvPicPr>
        <p:blipFill>
          <a:blip r:embed="rId7"/>
          <a:srcRect l="0" t="0" r="0" b="0"/>
          <a:stretch>
            <a:fillRect/>
          </a:stretch>
        </p:blipFill>
        <p:spPr>
          <a:xfrm flipH="false" flipV="false" rot="8685157">
            <a:off x="2773496" y="3370209"/>
            <a:ext cx="972884" cy="875595"/>
          </a:xfrm>
          <a:prstGeom prst="rect">
            <a:avLst/>
          </a:prstGeom>
        </p:spPr>
      </p:pic>
      <p:sp>
        <p:nvSpPr>
          <p:cNvPr name="Freeform 12" id="12"/>
          <p:cNvSpPr/>
          <p:nvPr/>
        </p:nvSpPr>
        <p:spPr>
          <a:xfrm flipH="false" flipV="false" rot="0">
            <a:off x="11553160" y="3762545"/>
            <a:ext cx="5409286" cy="5189819"/>
          </a:xfrm>
          <a:custGeom>
            <a:avLst/>
            <a:gdLst/>
            <a:ahLst/>
            <a:cxnLst/>
            <a:rect r="r" b="b" t="t" l="l"/>
            <a:pathLst>
              <a:path h="5189819" w="5409286">
                <a:moveTo>
                  <a:pt x="0" y="0"/>
                </a:moveTo>
                <a:lnTo>
                  <a:pt x="5409286" y="0"/>
                </a:lnTo>
                <a:lnTo>
                  <a:pt x="5409286" y="5189819"/>
                </a:lnTo>
                <a:lnTo>
                  <a:pt x="0" y="51898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668048" y="1755298"/>
            <a:ext cx="10732107" cy="1003300"/>
          </a:xfrm>
          <a:prstGeom prst="rect">
            <a:avLst/>
          </a:prstGeom>
        </p:spPr>
        <p:txBody>
          <a:bodyPr anchor="t" rtlCol="false" tIns="0" lIns="0" bIns="0" rIns="0">
            <a:spAutoFit/>
          </a:bodyPr>
          <a:lstStyle/>
          <a:p>
            <a:pPr algn="just">
              <a:lnSpc>
                <a:spcPts val="8450"/>
              </a:lnSpc>
            </a:pPr>
            <a:r>
              <a:rPr lang="en-US" sz="5000" spc="830">
                <a:solidFill>
                  <a:srgbClr val="C92434"/>
                </a:solidFill>
                <a:latin typeface="Dancing Script"/>
                <a:ea typeface="Dancing Script"/>
                <a:cs typeface="Dancing Script"/>
                <a:sym typeface="Dancing Script"/>
              </a:rPr>
              <a:t>Ứng dụng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3837352" y="2650605"/>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85624" y="4514769"/>
            <a:ext cx="14826729" cy="1771811"/>
          </a:xfrm>
          <a:prstGeom prst="rect">
            <a:avLst/>
          </a:prstGeom>
        </p:spPr>
        <p:txBody>
          <a:bodyPr anchor="t" rtlCol="false" tIns="0" lIns="0" bIns="0" rIns="0">
            <a:spAutoFit/>
          </a:bodyPr>
          <a:lstStyle/>
          <a:p>
            <a:pPr algn="ctr">
              <a:lnSpc>
                <a:spcPts val="12602"/>
              </a:lnSpc>
            </a:pPr>
            <a:r>
              <a:rPr lang="en-US" sz="15003">
                <a:solidFill>
                  <a:srgbClr val="22423D"/>
                </a:solidFill>
                <a:latin typeface="Dancing Script"/>
                <a:ea typeface="Dancing Script"/>
                <a:cs typeface="Dancing Script"/>
                <a:sym typeface="Dancing Script"/>
              </a:rPr>
              <a:t>Nền tảng Discord</a:t>
            </a:r>
          </a:p>
        </p:txBody>
      </p:sp>
      <p:sp>
        <p:nvSpPr>
          <p:cNvPr name="Freeform 4" id="4"/>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3326" y="16592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6"/>
            <a:stretch>
              <a:fillRect l="0" t="0" r="0" b="0"/>
            </a:stretch>
          </a:blipFill>
        </p:spPr>
      </p:sp>
      <p:sp>
        <p:nvSpPr>
          <p:cNvPr name="Freeform 6" id="6"/>
          <p:cNvSpPr/>
          <p:nvPr/>
        </p:nvSpPr>
        <p:spPr>
          <a:xfrm flipH="false" flipV="false" rot="0">
            <a:off x="15936740" y="0"/>
            <a:ext cx="2146845" cy="2146845"/>
          </a:xfrm>
          <a:custGeom>
            <a:avLst/>
            <a:gdLst/>
            <a:ahLst/>
            <a:cxnLst/>
            <a:rect r="r" b="b" t="t" l="l"/>
            <a:pathLst>
              <a:path h="2146845" w="2146845">
                <a:moveTo>
                  <a:pt x="0" y="0"/>
                </a:moveTo>
                <a:lnTo>
                  <a:pt x="2146845" y="0"/>
                </a:lnTo>
                <a:lnTo>
                  <a:pt x="2146845" y="2146845"/>
                </a:lnTo>
                <a:lnTo>
                  <a:pt x="0" y="2146845"/>
                </a:lnTo>
                <a:lnTo>
                  <a:pt x="0" y="0"/>
                </a:lnTo>
                <a:close/>
              </a:path>
            </a:pathLst>
          </a:custGeom>
          <a:blipFill>
            <a:blip r:embed="rId7"/>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329658" y="0"/>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787485" y="8822233"/>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610020" y="3384404"/>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Discord là một nền tảng giao tiếp đa năng</a:t>
            </a:r>
          </a:p>
        </p:txBody>
      </p:sp>
      <p:sp>
        <p:nvSpPr>
          <p:cNvPr name="TextBox 5" id="5"/>
          <p:cNvSpPr txBox="true"/>
          <p:nvPr/>
        </p:nvSpPr>
        <p:spPr>
          <a:xfrm rot="0">
            <a:off x="2502370" y="410999"/>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Nền tảng Discord</a:t>
            </a:r>
          </a:p>
        </p:txBody>
      </p:sp>
      <p:sp>
        <p:nvSpPr>
          <p:cNvPr name="TextBox 6" id="6"/>
          <p:cNvSpPr txBox="true"/>
          <p:nvPr/>
        </p:nvSpPr>
        <p:spPr>
          <a:xfrm rot="0">
            <a:off x="2610020" y="6398582"/>
            <a:ext cx="14704011" cy="31565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Tính linh hoạt, thiết kế thân thiện với người dùng, cùng với các tùy chọn tùy chỉnh phong phú đã giúp Discord trở thành một lựa chọn nổi bật để xây dựng cả mạng lưới giao lưu thông thường lẫn chuyên nghiệp.</a:t>
            </a:r>
          </a:p>
          <a:p>
            <a:pPr algn="just">
              <a:lnSpc>
                <a:spcPts val="5070"/>
              </a:lnSpc>
            </a:pPr>
          </a:p>
        </p:txBody>
      </p:sp>
      <p:sp>
        <p:nvSpPr>
          <p:cNvPr name="TextBox 7" id="7"/>
          <p:cNvSpPr txBox="true"/>
          <p:nvPr/>
        </p:nvSpPr>
        <p:spPr>
          <a:xfrm rot="0">
            <a:off x="2610020" y="4610359"/>
            <a:ext cx="14704011" cy="1242057"/>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Discord đã phát triển thành một trung tâm toàn diện cho các cộng đồng thuộc mọi lĩnh vực</a:t>
            </a:r>
          </a:p>
        </p:txBody>
      </p:sp>
      <p:pic>
        <p:nvPicPr>
          <p:cNvPr name="Picture 8" id="8"/>
          <p:cNvPicPr>
            <a:picLocks noChangeAspect="true"/>
          </p:cNvPicPr>
          <p:nvPr/>
        </p:nvPicPr>
        <p:blipFill>
          <a:blip r:embed="rId5"/>
          <a:srcRect l="0" t="0" r="0" b="0"/>
          <a:stretch>
            <a:fillRect/>
          </a:stretch>
        </p:blipFill>
        <p:spPr>
          <a:xfrm flipH="false" flipV="false" rot="8685157">
            <a:off x="1804890" y="6302740"/>
            <a:ext cx="972884" cy="875595"/>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8685157">
            <a:off x="1816810" y="4503077"/>
            <a:ext cx="972884" cy="875595"/>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8685157">
            <a:off x="1816810" y="3324747"/>
            <a:ext cx="972884" cy="875595"/>
          </a:xfrm>
          <a:prstGeom prst="rect">
            <a:avLst/>
          </a:prstGeom>
        </p:spPr>
      </p:pic>
      <p:sp>
        <p:nvSpPr>
          <p:cNvPr name="TextBox 11" id="11"/>
          <p:cNvSpPr txBox="true"/>
          <p:nvPr/>
        </p:nvSpPr>
        <p:spPr>
          <a:xfrm rot="0">
            <a:off x="668048" y="1755298"/>
            <a:ext cx="10732107" cy="1003300"/>
          </a:xfrm>
          <a:prstGeom prst="rect">
            <a:avLst/>
          </a:prstGeom>
        </p:spPr>
        <p:txBody>
          <a:bodyPr anchor="t" rtlCol="false" tIns="0" lIns="0" bIns="0" rIns="0">
            <a:spAutoFit/>
          </a:bodyPr>
          <a:lstStyle/>
          <a:p>
            <a:pPr algn="just">
              <a:lnSpc>
                <a:spcPts val="8450"/>
              </a:lnSpc>
            </a:pPr>
            <a:r>
              <a:rPr lang="en-US" sz="5000" spc="830">
                <a:solidFill>
                  <a:srgbClr val="C92434"/>
                </a:solidFill>
                <a:latin typeface="Dancing Script"/>
                <a:ea typeface="Dancing Script"/>
                <a:cs typeface="Dancing Script"/>
                <a:sym typeface="Dancing Script"/>
              </a:rPr>
              <a:t>Tổng quan</a:t>
            </a:r>
          </a:p>
        </p:txBody>
      </p:sp>
      <p:sp>
        <p:nvSpPr>
          <p:cNvPr name="Freeform 12" id="12"/>
          <p:cNvSpPr/>
          <p:nvPr/>
        </p:nvSpPr>
        <p:spPr>
          <a:xfrm flipH="false" flipV="false" rot="0">
            <a:off x="16397550" y="0"/>
            <a:ext cx="1686035" cy="1686035"/>
          </a:xfrm>
          <a:custGeom>
            <a:avLst/>
            <a:gdLst/>
            <a:ahLst/>
            <a:cxnLst/>
            <a:rect r="r" b="b" t="t" l="l"/>
            <a:pathLst>
              <a:path h="1686035" w="1686035">
                <a:moveTo>
                  <a:pt x="0" y="0"/>
                </a:moveTo>
                <a:lnTo>
                  <a:pt x="1686035" y="0"/>
                </a:lnTo>
                <a:lnTo>
                  <a:pt x="1686035" y="1686035"/>
                </a:lnTo>
                <a:lnTo>
                  <a:pt x="0" y="1686035"/>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329658" y="0"/>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787485" y="8822233"/>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81209" y="3526162"/>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Cấu trúc tổ chức xoay quanh Máy chủ và Kênh</a:t>
            </a:r>
          </a:p>
        </p:txBody>
      </p:sp>
      <p:sp>
        <p:nvSpPr>
          <p:cNvPr name="TextBox 5" id="5"/>
          <p:cNvSpPr txBox="true"/>
          <p:nvPr/>
        </p:nvSpPr>
        <p:spPr>
          <a:xfrm rot="0">
            <a:off x="2502370" y="410999"/>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Nền tảng Discord</a:t>
            </a:r>
          </a:p>
        </p:txBody>
      </p:sp>
      <p:sp>
        <p:nvSpPr>
          <p:cNvPr name="TextBox 6" id="6"/>
          <p:cNvSpPr txBox="true"/>
          <p:nvPr/>
        </p:nvSpPr>
        <p:spPr>
          <a:xfrm rot="0">
            <a:off x="2281209" y="5741182"/>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Tích hợp bot và tự động hoá</a:t>
            </a:r>
          </a:p>
        </p:txBody>
      </p:sp>
      <p:sp>
        <p:nvSpPr>
          <p:cNvPr name="TextBox 7" id="7"/>
          <p:cNvSpPr txBox="true"/>
          <p:nvPr/>
        </p:nvSpPr>
        <p:spPr>
          <a:xfrm rot="0">
            <a:off x="2281209" y="4539618"/>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Giao tiếp bằng văn bản hoặc video</a:t>
            </a:r>
          </a:p>
        </p:txBody>
      </p:sp>
      <p:sp>
        <p:nvSpPr>
          <p:cNvPr name="Freeform 8" id="8"/>
          <p:cNvSpPr/>
          <p:nvPr/>
        </p:nvSpPr>
        <p:spPr>
          <a:xfrm flipH="false" flipV="false" rot="0">
            <a:off x="16397550" y="0"/>
            <a:ext cx="1686035" cy="1686035"/>
          </a:xfrm>
          <a:custGeom>
            <a:avLst/>
            <a:gdLst/>
            <a:ahLst/>
            <a:cxnLst/>
            <a:rect r="r" b="b" t="t" l="l"/>
            <a:pathLst>
              <a:path h="1686035" w="1686035">
                <a:moveTo>
                  <a:pt x="0" y="0"/>
                </a:moveTo>
                <a:lnTo>
                  <a:pt x="1686035" y="0"/>
                </a:lnTo>
                <a:lnTo>
                  <a:pt x="1686035" y="1686035"/>
                </a:lnTo>
                <a:lnTo>
                  <a:pt x="0" y="1686035"/>
                </a:lnTo>
                <a:lnTo>
                  <a:pt x="0" y="0"/>
                </a:lnTo>
                <a:close/>
              </a:path>
            </a:pathLst>
          </a:custGeom>
          <a:blipFill>
            <a:blip r:embed="rId5"/>
            <a:stretch>
              <a:fillRect l="0" t="0" r="0" b="0"/>
            </a:stretch>
          </a:blipFill>
        </p:spPr>
      </p:sp>
      <p:sp>
        <p:nvSpPr>
          <p:cNvPr name="Freeform 9" id="9"/>
          <p:cNvSpPr/>
          <p:nvPr/>
        </p:nvSpPr>
        <p:spPr>
          <a:xfrm flipH="false" flipV="false" rot="0">
            <a:off x="1324796" y="3749303"/>
            <a:ext cx="633236" cy="451482"/>
          </a:xfrm>
          <a:custGeom>
            <a:avLst/>
            <a:gdLst/>
            <a:ahLst/>
            <a:cxnLst/>
            <a:rect r="r" b="b" t="t" l="l"/>
            <a:pathLst>
              <a:path h="451482" w="633236">
                <a:moveTo>
                  <a:pt x="0" y="0"/>
                </a:moveTo>
                <a:lnTo>
                  <a:pt x="633236" y="0"/>
                </a:lnTo>
                <a:lnTo>
                  <a:pt x="633236" y="451481"/>
                </a:lnTo>
                <a:lnTo>
                  <a:pt x="0" y="4514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668048" y="1755298"/>
            <a:ext cx="10732107" cy="1003300"/>
          </a:xfrm>
          <a:prstGeom prst="rect">
            <a:avLst/>
          </a:prstGeom>
        </p:spPr>
        <p:txBody>
          <a:bodyPr anchor="t" rtlCol="false" tIns="0" lIns="0" bIns="0" rIns="0">
            <a:spAutoFit/>
          </a:bodyPr>
          <a:lstStyle/>
          <a:p>
            <a:pPr algn="just">
              <a:lnSpc>
                <a:spcPts val="8450"/>
              </a:lnSpc>
            </a:pPr>
            <a:r>
              <a:rPr lang="en-US" sz="5000" spc="830">
                <a:solidFill>
                  <a:srgbClr val="C92434"/>
                </a:solidFill>
                <a:latin typeface="Dancing Script"/>
                <a:ea typeface="Dancing Script"/>
                <a:cs typeface="Dancing Script"/>
                <a:sym typeface="Dancing Script"/>
              </a:rPr>
              <a:t>Tính năng</a:t>
            </a:r>
          </a:p>
        </p:txBody>
      </p:sp>
      <p:sp>
        <p:nvSpPr>
          <p:cNvPr name="TextBox 11" id="11"/>
          <p:cNvSpPr txBox="true"/>
          <p:nvPr/>
        </p:nvSpPr>
        <p:spPr>
          <a:xfrm rot="0">
            <a:off x="2281209" y="6753106"/>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Có tính bảo mật và quyền riêng tư cao</a:t>
            </a:r>
          </a:p>
        </p:txBody>
      </p:sp>
      <p:sp>
        <p:nvSpPr>
          <p:cNvPr name="TextBox 12" id="12"/>
          <p:cNvSpPr txBox="true"/>
          <p:nvPr/>
        </p:nvSpPr>
        <p:spPr>
          <a:xfrm rot="0">
            <a:off x="2281209" y="7765030"/>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Tích hợp các nền tảng như YouTube, Github, Spotify,...</a:t>
            </a:r>
          </a:p>
        </p:txBody>
      </p:sp>
      <p:sp>
        <p:nvSpPr>
          <p:cNvPr name="Freeform 13" id="13"/>
          <p:cNvSpPr/>
          <p:nvPr/>
        </p:nvSpPr>
        <p:spPr>
          <a:xfrm flipH="false" flipV="false" rot="0">
            <a:off x="1324796" y="4692018"/>
            <a:ext cx="633236" cy="451482"/>
          </a:xfrm>
          <a:custGeom>
            <a:avLst/>
            <a:gdLst/>
            <a:ahLst/>
            <a:cxnLst/>
            <a:rect r="r" b="b" t="t" l="l"/>
            <a:pathLst>
              <a:path h="451482" w="633236">
                <a:moveTo>
                  <a:pt x="0" y="0"/>
                </a:moveTo>
                <a:lnTo>
                  <a:pt x="633236" y="0"/>
                </a:lnTo>
                <a:lnTo>
                  <a:pt x="633236" y="451482"/>
                </a:lnTo>
                <a:lnTo>
                  <a:pt x="0" y="451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24796" y="5893582"/>
            <a:ext cx="633236" cy="451482"/>
          </a:xfrm>
          <a:custGeom>
            <a:avLst/>
            <a:gdLst/>
            <a:ahLst/>
            <a:cxnLst/>
            <a:rect r="r" b="b" t="t" l="l"/>
            <a:pathLst>
              <a:path h="451482" w="633236">
                <a:moveTo>
                  <a:pt x="0" y="0"/>
                </a:moveTo>
                <a:lnTo>
                  <a:pt x="633236" y="0"/>
                </a:lnTo>
                <a:lnTo>
                  <a:pt x="633236" y="451482"/>
                </a:lnTo>
                <a:lnTo>
                  <a:pt x="0" y="451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324796" y="6907039"/>
            <a:ext cx="633236" cy="451482"/>
          </a:xfrm>
          <a:custGeom>
            <a:avLst/>
            <a:gdLst/>
            <a:ahLst/>
            <a:cxnLst/>
            <a:rect r="r" b="b" t="t" l="l"/>
            <a:pathLst>
              <a:path h="451482" w="633236">
                <a:moveTo>
                  <a:pt x="0" y="0"/>
                </a:moveTo>
                <a:lnTo>
                  <a:pt x="633236" y="0"/>
                </a:lnTo>
                <a:lnTo>
                  <a:pt x="633236" y="451481"/>
                </a:lnTo>
                <a:lnTo>
                  <a:pt x="0" y="4514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324796" y="7917430"/>
            <a:ext cx="633236" cy="451482"/>
          </a:xfrm>
          <a:custGeom>
            <a:avLst/>
            <a:gdLst/>
            <a:ahLst/>
            <a:cxnLst/>
            <a:rect r="r" b="b" t="t" l="l"/>
            <a:pathLst>
              <a:path h="451482" w="633236">
                <a:moveTo>
                  <a:pt x="0" y="0"/>
                </a:moveTo>
                <a:lnTo>
                  <a:pt x="633236" y="0"/>
                </a:lnTo>
                <a:lnTo>
                  <a:pt x="633236" y="451481"/>
                </a:lnTo>
                <a:lnTo>
                  <a:pt x="0" y="4514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4799324" y="-2500429"/>
            <a:ext cx="5452110" cy="8229600"/>
          </a:xfrm>
          <a:custGeom>
            <a:avLst/>
            <a:gdLst/>
            <a:ahLst/>
            <a:cxnLst/>
            <a:rect r="r" b="b" t="t" l="l"/>
            <a:pathLst>
              <a:path h="8229600" w="5452110">
                <a:moveTo>
                  <a:pt x="0" y="0"/>
                </a:moveTo>
                <a:lnTo>
                  <a:pt x="5452110" y="0"/>
                </a:lnTo>
                <a:lnTo>
                  <a:pt x="545211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131147" y="7220542"/>
            <a:ext cx="4868329" cy="5014197"/>
          </a:xfrm>
          <a:custGeom>
            <a:avLst/>
            <a:gdLst/>
            <a:ahLst/>
            <a:cxnLst/>
            <a:rect r="r" b="b" t="t" l="l"/>
            <a:pathLst>
              <a:path h="5014197" w="4868329">
                <a:moveTo>
                  <a:pt x="0" y="0"/>
                </a:moveTo>
                <a:lnTo>
                  <a:pt x="4868329" y="0"/>
                </a:lnTo>
                <a:lnTo>
                  <a:pt x="4868329" y="5014196"/>
                </a:lnTo>
                <a:lnTo>
                  <a:pt x="0" y="50141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874680" y="525682"/>
            <a:ext cx="7023585" cy="1415610"/>
          </a:xfrm>
          <a:prstGeom prst="rect">
            <a:avLst/>
          </a:prstGeom>
        </p:spPr>
        <p:txBody>
          <a:bodyPr anchor="t" rtlCol="false" tIns="0" lIns="0" bIns="0" rIns="0">
            <a:spAutoFit/>
          </a:bodyPr>
          <a:lstStyle/>
          <a:p>
            <a:pPr algn="l">
              <a:lnSpc>
                <a:spcPts val="10083"/>
              </a:lnSpc>
            </a:pPr>
            <a:r>
              <a:rPr lang="en-US" sz="12004">
                <a:solidFill>
                  <a:srgbClr val="22423D"/>
                </a:solidFill>
                <a:latin typeface="Dancing Script"/>
                <a:ea typeface="Dancing Script"/>
                <a:cs typeface="Dancing Script"/>
                <a:sym typeface="Dancing Script"/>
              </a:rPr>
              <a:t>NỘI DUNG</a:t>
            </a:r>
          </a:p>
        </p:txBody>
      </p:sp>
      <p:sp>
        <p:nvSpPr>
          <p:cNvPr name="TextBox 5" id="5"/>
          <p:cNvSpPr txBox="true"/>
          <p:nvPr/>
        </p:nvSpPr>
        <p:spPr>
          <a:xfrm rot="0">
            <a:off x="1028700" y="2167393"/>
            <a:ext cx="12576799" cy="926718"/>
          </a:xfrm>
          <a:prstGeom prst="rect">
            <a:avLst/>
          </a:prstGeom>
        </p:spPr>
        <p:txBody>
          <a:bodyPr anchor="t" rtlCol="false" tIns="0" lIns="0" bIns="0" rIns="0">
            <a:spAutoFit/>
          </a:bodyPr>
          <a:lstStyle/>
          <a:p>
            <a:pPr algn="just" marL="1014732" indent="-507366" lvl="1">
              <a:lnSpc>
                <a:spcPts val="7943"/>
              </a:lnSpc>
              <a:buAutoNum type="arabicPeriod" startAt="1"/>
            </a:pPr>
            <a:r>
              <a:rPr lang="en-US" sz="4700" spc="780">
                <a:solidFill>
                  <a:srgbClr val="22423D"/>
                </a:solidFill>
                <a:latin typeface="Dancing Script"/>
                <a:ea typeface="Dancing Script"/>
                <a:cs typeface="Dancing Script"/>
                <a:sym typeface="Dancing Script"/>
              </a:rPr>
              <a:t>Machine Learning</a:t>
            </a:r>
          </a:p>
        </p:txBody>
      </p:sp>
      <p:sp>
        <p:nvSpPr>
          <p:cNvPr name="Freeform 6" id="6"/>
          <p:cNvSpPr/>
          <p:nvPr/>
        </p:nvSpPr>
        <p:spPr>
          <a:xfrm flipH="false" flipV="false" rot="0">
            <a:off x="-1045422" y="7030042"/>
            <a:ext cx="4868329" cy="5014197"/>
          </a:xfrm>
          <a:custGeom>
            <a:avLst/>
            <a:gdLst/>
            <a:ahLst/>
            <a:cxnLst/>
            <a:rect r="r" b="b" t="t" l="l"/>
            <a:pathLst>
              <a:path h="5014197" w="4868329">
                <a:moveTo>
                  <a:pt x="0" y="0"/>
                </a:moveTo>
                <a:lnTo>
                  <a:pt x="4868329" y="0"/>
                </a:lnTo>
                <a:lnTo>
                  <a:pt x="4868329" y="5014196"/>
                </a:lnTo>
                <a:lnTo>
                  <a:pt x="0" y="50141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388743" y="3412708"/>
            <a:ext cx="10490940" cy="926718"/>
          </a:xfrm>
          <a:prstGeom prst="rect">
            <a:avLst/>
          </a:prstGeom>
        </p:spPr>
        <p:txBody>
          <a:bodyPr anchor="t" rtlCol="false" tIns="0" lIns="0" bIns="0" rIns="0">
            <a:spAutoFit/>
          </a:bodyPr>
          <a:lstStyle/>
          <a:p>
            <a:pPr algn="just">
              <a:lnSpc>
                <a:spcPts val="7943"/>
              </a:lnSpc>
            </a:pPr>
            <a:r>
              <a:rPr lang="en-US" sz="4700" spc="780">
                <a:solidFill>
                  <a:srgbClr val="22423D"/>
                </a:solidFill>
                <a:latin typeface="Dancing Script"/>
                <a:ea typeface="Dancing Script"/>
                <a:cs typeface="Dancing Script"/>
                <a:sym typeface="Dancing Script"/>
              </a:rPr>
              <a:t>2.Neural Network</a:t>
            </a:r>
          </a:p>
        </p:txBody>
      </p:sp>
      <p:sp>
        <p:nvSpPr>
          <p:cNvPr name="TextBox 8" id="8"/>
          <p:cNvSpPr txBox="true"/>
          <p:nvPr/>
        </p:nvSpPr>
        <p:spPr>
          <a:xfrm rot="0">
            <a:off x="1303018" y="4489180"/>
            <a:ext cx="6627362" cy="926718"/>
          </a:xfrm>
          <a:prstGeom prst="rect">
            <a:avLst/>
          </a:prstGeom>
        </p:spPr>
        <p:txBody>
          <a:bodyPr anchor="t" rtlCol="false" tIns="0" lIns="0" bIns="0" rIns="0">
            <a:spAutoFit/>
          </a:bodyPr>
          <a:lstStyle/>
          <a:p>
            <a:pPr algn="just">
              <a:lnSpc>
                <a:spcPts val="7943"/>
              </a:lnSpc>
            </a:pPr>
            <a:r>
              <a:rPr lang="en-US" sz="4700" spc="780">
                <a:solidFill>
                  <a:srgbClr val="22423D"/>
                </a:solidFill>
                <a:latin typeface="Dancing Script"/>
                <a:ea typeface="Dancing Script"/>
                <a:cs typeface="Dancing Script"/>
                <a:sym typeface="Dancing Script"/>
              </a:rPr>
              <a:t>3.Generative AI</a:t>
            </a:r>
          </a:p>
        </p:txBody>
      </p:sp>
      <p:sp>
        <p:nvSpPr>
          <p:cNvPr name="Freeform 9" id="9"/>
          <p:cNvSpPr/>
          <p:nvPr/>
        </p:nvSpPr>
        <p:spPr>
          <a:xfrm flipH="false" flipV="false" rot="0">
            <a:off x="213326" y="16592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7"/>
            <a:stretch>
              <a:fillRect l="0" t="0" r="0" b="0"/>
            </a:stretch>
          </a:blipFill>
        </p:spPr>
      </p:sp>
      <p:sp>
        <p:nvSpPr>
          <p:cNvPr name="TextBox 10" id="10"/>
          <p:cNvSpPr txBox="true"/>
          <p:nvPr/>
        </p:nvSpPr>
        <p:spPr>
          <a:xfrm rot="0">
            <a:off x="6634213" y="5954935"/>
            <a:ext cx="6677109" cy="926718"/>
          </a:xfrm>
          <a:prstGeom prst="rect">
            <a:avLst/>
          </a:prstGeom>
        </p:spPr>
        <p:txBody>
          <a:bodyPr anchor="t" rtlCol="false" tIns="0" lIns="0" bIns="0" rIns="0">
            <a:spAutoFit/>
          </a:bodyPr>
          <a:lstStyle/>
          <a:p>
            <a:pPr algn="just">
              <a:lnSpc>
                <a:spcPts val="7943"/>
              </a:lnSpc>
            </a:pPr>
            <a:r>
              <a:rPr lang="en-US" sz="4700" spc="780">
                <a:solidFill>
                  <a:srgbClr val="22423D"/>
                </a:solidFill>
                <a:latin typeface="Dancing Script"/>
                <a:ea typeface="Dancing Script"/>
                <a:cs typeface="Dancing Script"/>
                <a:sym typeface="Dancing Script"/>
              </a:rPr>
              <a:t>4. Nền tảng Discord</a:t>
            </a:r>
          </a:p>
        </p:txBody>
      </p:sp>
      <p:sp>
        <p:nvSpPr>
          <p:cNvPr name="TextBox 11" id="11"/>
          <p:cNvSpPr txBox="true"/>
          <p:nvPr/>
        </p:nvSpPr>
        <p:spPr>
          <a:xfrm rot="0">
            <a:off x="6634213" y="7424579"/>
            <a:ext cx="11396861" cy="926718"/>
          </a:xfrm>
          <a:prstGeom prst="rect">
            <a:avLst/>
          </a:prstGeom>
        </p:spPr>
        <p:txBody>
          <a:bodyPr anchor="t" rtlCol="false" tIns="0" lIns="0" bIns="0" rIns="0">
            <a:spAutoFit/>
          </a:bodyPr>
          <a:lstStyle/>
          <a:p>
            <a:pPr algn="just">
              <a:lnSpc>
                <a:spcPts val="7943"/>
              </a:lnSpc>
            </a:pPr>
            <a:r>
              <a:rPr lang="en-US" sz="4700" spc="780">
                <a:solidFill>
                  <a:srgbClr val="22423D"/>
                </a:solidFill>
                <a:latin typeface="Dancing Script"/>
                <a:ea typeface="Dancing Script"/>
                <a:cs typeface="Dancing Script"/>
                <a:sym typeface="Dancing Script"/>
              </a:rPr>
              <a:t>5. Phân tích và thiết kế hệ thống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329658" y="0"/>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787485" y="8822233"/>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81209" y="3526162"/>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Cộng đồng game thủ</a:t>
            </a:r>
          </a:p>
        </p:txBody>
      </p:sp>
      <p:sp>
        <p:nvSpPr>
          <p:cNvPr name="TextBox 5" id="5"/>
          <p:cNvSpPr txBox="true"/>
          <p:nvPr/>
        </p:nvSpPr>
        <p:spPr>
          <a:xfrm rot="0">
            <a:off x="2502370" y="410999"/>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Nền tảng Discord</a:t>
            </a:r>
          </a:p>
        </p:txBody>
      </p:sp>
      <p:sp>
        <p:nvSpPr>
          <p:cNvPr name="TextBox 6" id="6"/>
          <p:cNvSpPr txBox="true"/>
          <p:nvPr/>
        </p:nvSpPr>
        <p:spPr>
          <a:xfrm rot="0">
            <a:off x="2281209" y="5741182"/>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Hợp tác tại nơi làm việc</a:t>
            </a:r>
          </a:p>
        </p:txBody>
      </p:sp>
      <p:sp>
        <p:nvSpPr>
          <p:cNvPr name="TextBox 7" id="7"/>
          <p:cNvSpPr txBox="true"/>
          <p:nvPr/>
        </p:nvSpPr>
        <p:spPr>
          <a:xfrm rot="0">
            <a:off x="2281209" y="4539618"/>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Giáo dục và học tập từ xa</a:t>
            </a:r>
          </a:p>
        </p:txBody>
      </p:sp>
      <p:sp>
        <p:nvSpPr>
          <p:cNvPr name="Freeform 8" id="8"/>
          <p:cNvSpPr/>
          <p:nvPr/>
        </p:nvSpPr>
        <p:spPr>
          <a:xfrm flipH="false" flipV="false" rot="0">
            <a:off x="16397550" y="0"/>
            <a:ext cx="1686035" cy="1686035"/>
          </a:xfrm>
          <a:custGeom>
            <a:avLst/>
            <a:gdLst/>
            <a:ahLst/>
            <a:cxnLst/>
            <a:rect r="r" b="b" t="t" l="l"/>
            <a:pathLst>
              <a:path h="1686035" w="1686035">
                <a:moveTo>
                  <a:pt x="0" y="0"/>
                </a:moveTo>
                <a:lnTo>
                  <a:pt x="1686035" y="0"/>
                </a:lnTo>
                <a:lnTo>
                  <a:pt x="1686035" y="1686035"/>
                </a:lnTo>
                <a:lnTo>
                  <a:pt x="0" y="1686035"/>
                </a:lnTo>
                <a:lnTo>
                  <a:pt x="0" y="0"/>
                </a:lnTo>
                <a:close/>
              </a:path>
            </a:pathLst>
          </a:custGeom>
          <a:blipFill>
            <a:blip r:embed="rId5"/>
            <a:stretch>
              <a:fillRect l="0" t="0" r="0" b="0"/>
            </a:stretch>
          </a:blipFill>
        </p:spPr>
      </p:sp>
      <p:sp>
        <p:nvSpPr>
          <p:cNvPr name="Freeform 9" id="9"/>
          <p:cNvSpPr/>
          <p:nvPr/>
        </p:nvSpPr>
        <p:spPr>
          <a:xfrm flipH="false" flipV="false" rot="0">
            <a:off x="1324796" y="3749303"/>
            <a:ext cx="633236" cy="451482"/>
          </a:xfrm>
          <a:custGeom>
            <a:avLst/>
            <a:gdLst/>
            <a:ahLst/>
            <a:cxnLst/>
            <a:rect r="r" b="b" t="t" l="l"/>
            <a:pathLst>
              <a:path h="451482" w="633236">
                <a:moveTo>
                  <a:pt x="0" y="0"/>
                </a:moveTo>
                <a:lnTo>
                  <a:pt x="633236" y="0"/>
                </a:lnTo>
                <a:lnTo>
                  <a:pt x="633236" y="451481"/>
                </a:lnTo>
                <a:lnTo>
                  <a:pt x="0" y="4514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668048" y="1755298"/>
            <a:ext cx="10732107" cy="1003300"/>
          </a:xfrm>
          <a:prstGeom prst="rect">
            <a:avLst/>
          </a:prstGeom>
        </p:spPr>
        <p:txBody>
          <a:bodyPr anchor="t" rtlCol="false" tIns="0" lIns="0" bIns="0" rIns="0">
            <a:spAutoFit/>
          </a:bodyPr>
          <a:lstStyle/>
          <a:p>
            <a:pPr algn="just">
              <a:lnSpc>
                <a:spcPts val="8450"/>
              </a:lnSpc>
            </a:pPr>
            <a:r>
              <a:rPr lang="en-US" sz="5000" spc="830">
                <a:solidFill>
                  <a:srgbClr val="C92434"/>
                </a:solidFill>
                <a:latin typeface="Dancing Script"/>
                <a:ea typeface="Dancing Script"/>
                <a:cs typeface="Dancing Script"/>
                <a:sym typeface="Dancing Script"/>
              </a:rPr>
              <a:t>Ứng dụng</a:t>
            </a:r>
          </a:p>
        </p:txBody>
      </p:sp>
      <p:sp>
        <p:nvSpPr>
          <p:cNvPr name="TextBox 11" id="11"/>
          <p:cNvSpPr txBox="true"/>
          <p:nvPr/>
        </p:nvSpPr>
        <p:spPr>
          <a:xfrm rot="0">
            <a:off x="2281209" y="6753106"/>
            <a:ext cx="14704011" cy="603882"/>
          </a:xfrm>
          <a:prstGeom prst="rect">
            <a:avLst/>
          </a:prstGeom>
        </p:spPr>
        <p:txBody>
          <a:bodyPr anchor="t" rtlCol="false" tIns="0" lIns="0" bIns="0" rIns="0">
            <a:spAutoFit/>
          </a:bodyPr>
          <a:lstStyle/>
          <a:p>
            <a:pPr algn="just">
              <a:lnSpc>
                <a:spcPts val="5070"/>
              </a:lnSpc>
            </a:pPr>
            <a:r>
              <a:rPr lang="en-US" sz="3000" spc="498">
                <a:solidFill>
                  <a:srgbClr val="22423D"/>
                </a:solidFill>
                <a:latin typeface="Roboto"/>
                <a:ea typeface="Roboto"/>
                <a:cs typeface="Roboto"/>
                <a:sym typeface="Roboto"/>
              </a:rPr>
              <a:t>Cộng đồng lập trình viên</a:t>
            </a:r>
          </a:p>
        </p:txBody>
      </p:sp>
      <p:sp>
        <p:nvSpPr>
          <p:cNvPr name="Freeform 12" id="12"/>
          <p:cNvSpPr/>
          <p:nvPr/>
        </p:nvSpPr>
        <p:spPr>
          <a:xfrm flipH="false" flipV="false" rot="0">
            <a:off x="1324796" y="4692018"/>
            <a:ext cx="633236" cy="451482"/>
          </a:xfrm>
          <a:custGeom>
            <a:avLst/>
            <a:gdLst/>
            <a:ahLst/>
            <a:cxnLst/>
            <a:rect r="r" b="b" t="t" l="l"/>
            <a:pathLst>
              <a:path h="451482" w="633236">
                <a:moveTo>
                  <a:pt x="0" y="0"/>
                </a:moveTo>
                <a:lnTo>
                  <a:pt x="633236" y="0"/>
                </a:lnTo>
                <a:lnTo>
                  <a:pt x="633236" y="451482"/>
                </a:lnTo>
                <a:lnTo>
                  <a:pt x="0" y="451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24796" y="5893582"/>
            <a:ext cx="633236" cy="451482"/>
          </a:xfrm>
          <a:custGeom>
            <a:avLst/>
            <a:gdLst/>
            <a:ahLst/>
            <a:cxnLst/>
            <a:rect r="r" b="b" t="t" l="l"/>
            <a:pathLst>
              <a:path h="451482" w="633236">
                <a:moveTo>
                  <a:pt x="0" y="0"/>
                </a:moveTo>
                <a:lnTo>
                  <a:pt x="633236" y="0"/>
                </a:lnTo>
                <a:lnTo>
                  <a:pt x="633236" y="451482"/>
                </a:lnTo>
                <a:lnTo>
                  <a:pt x="0" y="451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24796" y="6907039"/>
            <a:ext cx="633236" cy="451482"/>
          </a:xfrm>
          <a:custGeom>
            <a:avLst/>
            <a:gdLst/>
            <a:ahLst/>
            <a:cxnLst/>
            <a:rect r="r" b="b" t="t" l="l"/>
            <a:pathLst>
              <a:path h="451482" w="633236">
                <a:moveTo>
                  <a:pt x="0" y="0"/>
                </a:moveTo>
                <a:lnTo>
                  <a:pt x="633236" y="0"/>
                </a:lnTo>
                <a:lnTo>
                  <a:pt x="633236" y="451481"/>
                </a:lnTo>
                <a:lnTo>
                  <a:pt x="0" y="4514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3505857" y="479647"/>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6976" y="4579911"/>
            <a:ext cx="19961952" cy="1584377"/>
          </a:xfrm>
          <a:prstGeom prst="rect">
            <a:avLst/>
          </a:prstGeom>
        </p:spPr>
        <p:txBody>
          <a:bodyPr anchor="t" rtlCol="false" tIns="0" lIns="0" bIns="0" rIns="0">
            <a:spAutoFit/>
          </a:bodyPr>
          <a:lstStyle/>
          <a:p>
            <a:pPr algn="ctr">
              <a:lnSpc>
                <a:spcPts val="11259"/>
              </a:lnSpc>
            </a:pPr>
            <a:r>
              <a:rPr lang="en-US" sz="13403">
                <a:solidFill>
                  <a:srgbClr val="22423D"/>
                </a:solidFill>
                <a:latin typeface="Dancing Script"/>
                <a:ea typeface="Dancing Script"/>
                <a:cs typeface="Dancing Script"/>
                <a:sym typeface="Dancing Script"/>
              </a:rPr>
              <a:t>Phân tích thiết kế hệ thống</a:t>
            </a:r>
          </a:p>
        </p:txBody>
      </p:sp>
      <p:sp>
        <p:nvSpPr>
          <p:cNvPr name="Freeform 4" id="4"/>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3326" y="16592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329658" y="0"/>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787485" y="8822233"/>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150114" y="1390041"/>
            <a:ext cx="8274000" cy="8940334"/>
          </a:xfrm>
          <a:custGeom>
            <a:avLst/>
            <a:gdLst/>
            <a:ahLst/>
            <a:cxnLst/>
            <a:rect r="r" b="b" t="t" l="l"/>
            <a:pathLst>
              <a:path h="8940334" w="8274000">
                <a:moveTo>
                  <a:pt x="0" y="0"/>
                </a:moveTo>
                <a:lnTo>
                  <a:pt x="8274000" y="0"/>
                </a:lnTo>
                <a:lnTo>
                  <a:pt x="8274000" y="8940334"/>
                </a:lnTo>
                <a:lnTo>
                  <a:pt x="0" y="8940334"/>
                </a:lnTo>
                <a:lnTo>
                  <a:pt x="0" y="0"/>
                </a:lnTo>
                <a:close/>
              </a:path>
            </a:pathLst>
          </a:custGeom>
          <a:blipFill>
            <a:blip r:embed="rId5"/>
            <a:stretch>
              <a:fillRect l="-1122" t="0" r="-1122" b="0"/>
            </a:stretch>
          </a:blipFill>
        </p:spPr>
      </p:sp>
      <p:sp>
        <p:nvSpPr>
          <p:cNvPr name="TextBox 5" id="5"/>
          <p:cNvSpPr txBox="true"/>
          <p:nvPr/>
        </p:nvSpPr>
        <p:spPr>
          <a:xfrm rot="0">
            <a:off x="3411291" y="371475"/>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Phân tích thiết kế hệ thống</a:t>
            </a:r>
          </a:p>
        </p:txBody>
      </p:sp>
      <p:sp>
        <p:nvSpPr>
          <p:cNvPr name="TextBox 6" id="6"/>
          <p:cNvSpPr txBox="true"/>
          <p:nvPr/>
        </p:nvSpPr>
        <p:spPr>
          <a:xfrm rot="0">
            <a:off x="1028700" y="4518025"/>
            <a:ext cx="5630122" cy="1003300"/>
          </a:xfrm>
          <a:prstGeom prst="rect">
            <a:avLst/>
          </a:prstGeom>
        </p:spPr>
        <p:txBody>
          <a:bodyPr anchor="t" rtlCol="false" tIns="0" lIns="0" bIns="0" rIns="0">
            <a:spAutoFit/>
          </a:bodyPr>
          <a:lstStyle/>
          <a:p>
            <a:pPr algn="just">
              <a:lnSpc>
                <a:spcPts val="8450"/>
              </a:lnSpc>
            </a:pPr>
            <a:r>
              <a:rPr lang="en-US" sz="5000" spc="830">
                <a:solidFill>
                  <a:srgbClr val="C92434"/>
                </a:solidFill>
                <a:latin typeface="Dancing Script"/>
                <a:ea typeface="Dancing Script"/>
                <a:cs typeface="Dancing Script"/>
                <a:sym typeface="Dancing Script"/>
              </a:rPr>
              <a:t>Usecase Diagram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329658" y="0"/>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787485" y="8822233"/>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024678" y="3084909"/>
            <a:ext cx="7311342" cy="6909218"/>
          </a:xfrm>
          <a:custGeom>
            <a:avLst/>
            <a:gdLst/>
            <a:ahLst/>
            <a:cxnLst/>
            <a:rect r="r" b="b" t="t" l="l"/>
            <a:pathLst>
              <a:path h="6909218" w="7311342">
                <a:moveTo>
                  <a:pt x="0" y="0"/>
                </a:moveTo>
                <a:lnTo>
                  <a:pt x="7311342" y="0"/>
                </a:lnTo>
                <a:lnTo>
                  <a:pt x="7311342" y="6909218"/>
                </a:lnTo>
                <a:lnTo>
                  <a:pt x="0" y="6909218"/>
                </a:lnTo>
                <a:lnTo>
                  <a:pt x="0" y="0"/>
                </a:lnTo>
                <a:close/>
              </a:path>
            </a:pathLst>
          </a:custGeom>
          <a:blipFill>
            <a:blip r:embed="rId5"/>
            <a:stretch>
              <a:fillRect l="0" t="0" r="0" b="0"/>
            </a:stretch>
          </a:blipFill>
        </p:spPr>
      </p:sp>
      <p:sp>
        <p:nvSpPr>
          <p:cNvPr name="TextBox 5" id="5"/>
          <p:cNvSpPr txBox="true"/>
          <p:nvPr/>
        </p:nvSpPr>
        <p:spPr>
          <a:xfrm rot="0">
            <a:off x="3411291" y="371475"/>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Phân tích thiết kế hệ thống</a:t>
            </a:r>
          </a:p>
        </p:txBody>
      </p:sp>
      <p:sp>
        <p:nvSpPr>
          <p:cNvPr name="TextBox 6" id="6"/>
          <p:cNvSpPr txBox="true"/>
          <p:nvPr/>
        </p:nvSpPr>
        <p:spPr>
          <a:xfrm rot="0">
            <a:off x="857015" y="1975342"/>
            <a:ext cx="9685120" cy="1003300"/>
          </a:xfrm>
          <a:prstGeom prst="rect">
            <a:avLst/>
          </a:prstGeom>
        </p:spPr>
        <p:txBody>
          <a:bodyPr anchor="t" rtlCol="false" tIns="0" lIns="0" bIns="0" rIns="0">
            <a:spAutoFit/>
          </a:bodyPr>
          <a:lstStyle/>
          <a:p>
            <a:pPr algn="just">
              <a:lnSpc>
                <a:spcPts val="8450"/>
              </a:lnSpc>
            </a:pPr>
            <a:r>
              <a:rPr lang="en-US" sz="5000" spc="830">
                <a:solidFill>
                  <a:srgbClr val="C92434"/>
                </a:solidFill>
                <a:latin typeface="Dancing Script"/>
                <a:ea typeface="Dancing Script"/>
                <a:cs typeface="Dancing Script"/>
                <a:sym typeface="Dancing Script"/>
              </a:rPr>
              <a:t>Gemini Cog Activity Diagram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329658" y="0"/>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787485" y="8822233"/>
            <a:ext cx="4198776" cy="4114800"/>
          </a:xfrm>
          <a:custGeom>
            <a:avLst/>
            <a:gdLst/>
            <a:ahLst/>
            <a:cxnLst/>
            <a:rect r="r" b="b" t="t" l="l"/>
            <a:pathLst>
              <a:path h="4114800" w="4198776">
                <a:moveTo>
                  <a:pt x="0" y="0"/>
                </a:moveTo>
                <a:lnTo>
                  <a:pt x="4198776" y="0"/>
                </a:lnTo>
                <a:lnTo>
                  <a:pt x="419877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699575" y="2978642"/>
            <a:ext cx="7006889" cy="7308358"/>
          </a:xfrm>
          <a:custGeom>
            <a:avLst/>
            <a:gdLst/>
            <a:ahLst/>
            <a:cxnLst/>
            <a:rect r="r" b="b" t="t" l="l"/>
            <a:pathLst>
              <a:path h="7308358" w="7006889">
                <a:moveTo>
                  <a:pt x="0" y="0"/>
                </a:moveTo>
                <a:lnTo>
                  <a:pt x="7006888" y="0"/>
                </a:lnTo>
                <a:lnTo>
                  <a:pt x="7006888" y="7308358"/>
                </a:lnTo>
                <a:lnTo>
                  <a:pt x="0" y="7308358"/>
                </a:lnTo>
                <a:lnTo>
                  <a:pt x="0" y="0"/>
                </a:lnTo>
                <a:close/>
              </a:path>
            </a:pathLst>
          </a:custGeom>
          <a:blipFill>
            <a:blip r:embed="rId5"/>
            <a:stretch>
              <a:fillRect l="0" t="0" r="0" b="0"/>
            </a:stretch>
          </a:blipFill>
        </p:spPr>
      </p:sp>
      <p:sp>
        <p:nvSpPr>
          <p:cNvPr name="TextBox 5" id="5"/>
          <p:cNvSpPr txBox="true"/>
          <p:nvPr/>
        </p:nvSpPr>
        <p:spPr>
          <a:xfrm rot="0">
            <a:off x="3411291" y="371475"/>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Phân tích thiết kế hệ thống</a:t>
            </a:r>
          </a:p>
        </p:txBody>
      </p:sp>
      <p:sp>
        <p:nvSpPr>
          <p:cNvPr name="TextBox 6" id="6"/>
          <p:cNvSpPr txBox="true"/>
          <p:nvPr/>
        </p:nvSpPr>
        <p:spPr>
          <a:xfrm rot="0">
            <a:off x="857015" y="1975342"/>
            <a:ext cx="9685120" cy="1003300"/>
          </a:xfrm>
          <a:prstGeom prst="rect">
            <a:avLst/>
          </a:prstGeom>
        </p:spPr>
        <p:txBody>
          <a:bodyPr anchor="t" rtlCol="false" tIns="0" lIns="0" bIns="0" rIns="0">
            <a:spAutoFit/>
          </a:bodyPr>
          <a:lstStyle/>
          <a:p>
            <a:pPr algn="just">
              <a:lnSpc>
                <a:spcPts val="8450"/>
              </a:lnSpc>
            </a:pPr>
            <a:r>
              <a:rPr lang="en-US" sz="5000" spc="830">
                <a:solidFill>
                  <a:srgbClr val="C92434"/>
                </a:solidFill>
                <a:latin typeface="Dancing Script"/>
                <a:ea typeface="Dancing Script"/>
                <a:cs typeface="Dancing Script"/>
                <a:sym typeface="Dancing Script"/>
              </a:rPr>
              <a:t>Voice Cog Activity Diagram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562172" y="-668293"/>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64009" y="6950278"/>
            <a:ext cx="2423991" cy="4114800"/>
          </a:xfrm>
          <a:custGeom>
            <a:avLst/>
            <a:gdLst/>
            <a:ahLst/>
            <a:cxnLst/>
            <a:rect r="r" b="b" t="t" l="l"/>
            <a:pathLst>
              <a:path h="4114800" w="2423991">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93156" y="-403679"/>
            <a:ext cx="11009614" cy="10362799"/>
          </a:xfrm>
          <a:custGeom>
            <a:avLst/>
            <a:gdLst/>
            <a:ahLst/>
            <a:cxnLst/>
            <a:rect r="r" b="b" t="t" l="l"/>
            <a:pathLst>
              <a:path h="10362799" w="11009614">
                <a:moveTo>
                  <a:pt x="0" y="0"/>
                </a:moveTo>
                <a:lnTo>
                  <a:pt x="11009613" y="0"/>
                </a:lnTo>
                <a:lnTo>
                  <a:pt x="11009613" y="10362799"/>
                </a:lnTo>
                <a:lnTo>
                  <a:pt x="0" y="10362799"/>
                </a:lnTo>
                <a:lnTo>
                  <a:pt x="0" y="0"/>
                </a:lnTo>
                <a:close/>
              </a:path>
            </a:pathLst>
          </a:custGeom>
          <a:blipFill>
            <a:blip r:embed="rId6"/>
            <a:stretch>
              <a:fillRect l="0" t="0" r="0" b="0"/>
            </a:stretch>
          </a:blipFill>
        </p:spPr>
      </p:sp>
      <p:sp>
        <p:nvSpPr>
          <p:cNvPr name="TextBox 5" id="5"/>
          <p:cNvSpPr txBox="true"/>
          <p:nvPr/>
        </p:nvSpPr>
        <p:spPr>
          <a:xfrm rot="0">
            <a:off x="3985231" y="4362956"/>
            <a:ext cx="10317538" cy="2646937"/>
          </a:xfrm>
          <a:prstGeom prst="rect">
            <a:avLst/>
          </a:prstGeom>
        </p:spPr>
        <p:txBody>
          <a:bodyPr anchor="t" rtlCol="false" tIns="0" lIns="0" bIns="0" rIns="0">
            <a:spAutoFit/>
          </a:bodyPr>
          <a:lstStyle/>
          <a:p>
            <a:pPr algn="ctr">
              <a:lnSpc>
                <a:spcPts val="9011"/>
              </a:lnSpc>
            </a:pPr>
            <a:r>
              <a:rPr lang="en-US" sz="17003">
                <a:solidFill>
                  <a:srgbClr val="22423D"/>
                </a:solidFill>
                <a:latin typeface="Moontime"/>
                <a:ea typeface="Moontime"/>
                <a:cs typeface="Moontime"/>
                <a:sym typeface="Moontime"/>
              </a:rPr>
              <a:t>Thank</a:t>
            </a:r>
          </a:p>
          <a:p>
            <a:pPr algn="ctr">
              <a:lnSpc>
                <a:spcPts val="9011"/>
              </a:lnSpc>
            </a:pPr>
            <a:r>
              <a:rPr lang="en-US" sz="17003">
                <a:solidFill>
                  <a:srgbClr val="22423D"/>
                </a:solidFill>
                <a:latin typeface="Moontime"/>
                <a:ea typeface="Moontime"/>
                <a:cs typeface="Moontime"/>
                <a:sym typeface="Moontime"/>
              </a:rPr>
              <a:t>you</a:t>
            </a:r>
          </a:p>
        </p:txBody>
      </p:sp>
      <p:sp>
        <p:nvSpPr>
          <p:cNvPr name="Freeform 6" id="6"/>
          <p:cNvSpPr/>
          <p:nvPr/>
        </p:nvSpPr>
        <p:spPr>
          <a:xfrm flipH="false" flipV="false" rot="0">
            <a:off x="385096" y="199426"/>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4398770" y="6765405"/>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3326" y="16592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6"/>
            <a:stretch>
              <a:fillRect l="0" t="0" r="0" b="0"/>
            </a:stretch>
          </a:blipFill>
        </p:spPr>
      </p:sp>
      <p:sp>
        <p:nvSpPr>
          <p:cNvPr name="Freeform 5" id="5"/>
          <p:cNvSpPr/>
          <p:nvPr/>
        </p:nvSpPr>
        <p:spPr>
          <a:xfrm flipH="false" flipV="false" rot="0">
            <a:off x="14924360" y="3674130"/>
            <a:ext cx="2682268" cy="2938740"/>
          </a:xfrm>
          <a:custGeom>
            <a:avLst/>
            <a:gdLst/>
            <a:ahLst/>
            <a:cxnLst/>
            <a:rect r="r" b="b" t="t" l="l"/>
            <a:pathLst>
              <a:path h="2938740" w="2682268">
                <a:moveTo>
                  <a:pt x="0" y="0"/>
                </a:moveTo>
                <a:lnTo>
                  <a:pt x="2682267" y="0"/>
                </a:lnTo>
                <a:lnTo>
                  <a:pt x="2682267" y="2938740"/>
                </a:lnTo>
                <a:lnTo>
                  <a:pt x="0" y="29387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656117" y="4514769"/>
            <a:ext cx="14826729" cy="1771811"/>
          </a:xfrm>
          <a:prstGeom prst="rect">
            <a:avLst/>
          </a:prstGeom>
        </p:spPr>
        <p:txBody>
          <a:bodyPr anchor="t" rtlCol="false" tIns="0" lIns="0" bIns="0" rIns="0">
            <a:spAutoFit/>
          </a:bodyPr>
          <a:lstStyle/>
          <a:p>
            <a:pPr algn="ctr">
              <a:lnSpc>
                <a:spcPts val="12602"/>
              </a:lnSpc>
            </a:pPr>
            <a:r>
              <a:rPr lang="en-US" sz="15003">
                <a:solidFill>
                  <a:srgbClr val="22423D"/>
                </a:solidFill>
                <a:latin typeface="Dancing Script"/>
                <a:ea typeface="Dancing Script"/>
                <a:cs typeface="Dancing Script"/>
                <a:sym typeface="Dancing Script"/>
              </a:rPr>
              <a:t>Machine Learning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263183" y="1635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16348387" y="-149570"/>
            <a:ext cx="1690330" cy="1851955"/>
          </a:xfrm>
          <a:custGeom>
            <a:avLst/>
            <a:gdLst/>
            <a:ahLst/>
            <a:cxnLst/>
            <a:rect r="r" b="b" t="t" l="l"/>
            <a:pathLst>
              <a:path h="1851955" w="1690330">
                <a:moveTo>
                  <a:pt x="0" y="0"/>
                </a:moveTo>
                <a:lnTo>
                  <a:pt x="1690330" y="0"/>
                </a:lnTo>
                <a:lnTo>
                  <a:pt x="1690330" y="1851955"/>
                </a:lnTo>
                <a:lnTo>
                  <a:pt x="0" y="18519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435895" y="427350"/>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Machine Learning</a:t>
            </a:r>
          </a:p>
        </p:txBody>
      </p:sp>
      <p:sp>
        <p:nvSpPr>
          <p:cNvPr name="Freeform 5" id="5"/>
          <p:cNvSpPr/>
          <p:nvPr/>
        </p:nvSpPr>
        <p:spPr>
          <a:xfrm flipH="false" flipV="false" rot="0">
            <a:off x="14598196" y="7526037"/>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01572" y="1771649"/>
            <a:ext cx="6677109" cy="1003300"/>
          </a:xfrm>
          <a:prstGeom prst="rect">
            <a:avLst/>
          </a:prstGeom>
        </p:spPr>
        <p:txBody>
          <a:bodyPr anchor="t" rtlCol="false" tIns="0" lIns="0" bIns="0" rIns="0">
            <a:spAutoFit/>
          </a:bodyPr>
          <a:lstStyle/>
          <a:p>
            <a:pPr algn="just">
              <a:lnSpc>
                <a:spcPts val="8450"/>
              </a:lnSpc>
            </a:pPr>
            <a:r>
              <a:rPr lang="en-US" b="true" sz="5000" spc="830">
                <a:solidFill>
                  <a:srgbClr val="C92434"/>
                </a:solidFill>
                <a:latin typeface="Dancing Script Bold"/>
                <a:ea typeface="Dancing Script Bold"/>
                <a:cs typeface="Dancing Script Bold"/>
                <a:sym typeface="Dancing Script Bold"/>
              </a:rPr>
              <a:t>Khái niệm</a:t>
            </a:r>
          </a:p>
        </p:txBody>
      </p:sp>
      <p:sp>
        <p:nvSpPr>
          <p:cNvPr name="TextBox 7" id="7"/>
          <p:cNvSpPr txBox="true"/>
          <p:nvPr/>
        </p:nvSpPr>
        <p:spPr>
          <a:xfrm rot="0">
            <a:off x="1312000" y="2941329"/>
            <a:ext cx="15036388" cy="4227828"/>
          </a:xfrm>
          <a:prstGeom prst="rect">
            <a:avLst/>
          </a:prstGeom>
        </p:spPr>
        <p:txBody>
          <a:bodyPr anchor="t" rtlCol="false" tIns="0" lIns="0" bIns="0" rIns="0">
            <a:spAutoFit/>
          </a:bodyPr>
          <a:lstStyle/>
          <a:p>
            <a:pPr algn="just">
              <a:lnSpc>
                <a:spcPts val="6760"/>
              </a:lnSpc>
            </a:pPr>
            <a:r>
              <a:rPr lang="en-US" sz="4000" spc="664">
                <a:solidFill>
                  <a:srgbClr val="22423D"/>
                </a:solidFill>
                <a:latin typeface="Roboto"/>
                <a:ea typeface="Roboto"/>
                <a:cs typeface="Roboto"/>
                <a:sym typeface="Roboto"/>
              </a:rPr>
              <a:t>Là một lĩnh vực quan trọng trong trí tuệ nhân tạo (AI) và khoa học máy tính</a:t>
            </a:r>
          </a:p>
          <a:p>
            <a:pPr algn="just">
              <a:lnSpc>
                <a:spcPts val="6760"/>
              </a:lnSpc>
            </a:pPr>
          </a:p>
          <a:p>
            <a:pPr algn="just">
              <a:lnSpc>
                <a:spcPts val="6760"/>
              </a:lnSpc>
            </a:pPr>
            <a:r>
              <a:rPr lang="en-US" sz="4000" spc="664">
                <a:solidFill>
                  <a:srgbClr val="22423D"/>
                </a:solidFill>
                <a:latin typeface="Roboto"/>
                <a:ea typeface="Roboto"/>
                <a:cs typeface="Roboto"/>
                <a:sym typeface="Roboto"/>
              </a:rPr>
              <a:t>Tập trung vào việc sử dụng dữ liệu và thuật toán để mô phỏng khả năng học tập của con người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263183" y="1635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16348387" y="-149570"/>
            <a:ext cx="1690330" cy="1851955"/>
          </a:xfrm>
          <a:custGeom>
            <a:avLst/>
            <a:gdLst/>
            <a:ahLst/>
            <a:cxnLst/>
            <a:rect r="r" b="b" t="t" l="l"/>
            <a:pathLst>
              <a:path h="1851955" w="1690330">
                <a:moveTo>
                  <a:pt x="0" y="0"/>
                </a:moveTo>
                <a:lnTo>
                  <a:pt x="1690330" y="0"/>
                </a:lnTo>
                <a:lnTo>
                  <a:pt x="1690330" y="1851955"/>
                </a:lnTo>
                <a:lnTo>
                  <a:pt x="0" y="18519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598196" y="7526037"/>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60336" y="2770342"/>
            <a:ext cx="1020914" cy="1187109"/>
          </a:xfrm>
          <a:custGeom>
            <a:avLst/>
            <a:gdLst/>
            <a:ahLst/>
            <a:cxnLst/>
            <a:rect r="r" b="b" t="t" l="l"/>
            <a:pathLst>
              <a:path h="1187109" w="1020914">
                <a:moveTo>
                  <a:pt x="0" y="0"/>
                </a:moveTo>
                <a:lnTo>
                  <a:pt x="1020914" y="0"/>
                </a:lnTo>
                <a:lnTo>
                  <a:pt x="1020914" y="1187109"/>
                </a:lnTo>
                <a:lnTo>
                  <a:pt x="0" y="11871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435895" y="427350"/>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Machine Learning</a:t>
            </a:r>
          </a:p>
        </p:txBody>
      </p:sp>
      <p:sp>
        <p:nvSpPr>
          <p:cNvPr name="TextBox 7" id="7"/>
          <p:cNvSpPr txBox="true"/>
          <p:nvPr/>
        </p:nvSpPr>
        <p:spPr>
          <a:xfrm rot="0">
            <a:off x="601572" y="1771649"/>
            <a:ext cx="6377970" cy="1003300"/>
          </a:xfrm>
          <a:prstGeom prst="rect">
            <a:avLst/>
          </a:prstGeom>
        </p:spPr>
        <p:txBody>
          <a:bodyPr anchor="t" rtlCol="false" tIns="0" lIns="0" bIns="0" rIns="0">
            <a:spAutoFit/>
          </a:bodyPr>
          <a:lstStyle/>
          <a:p>
            <a:pPr algn="just">
              <a:lnSpc>
                <a:spcPts val="8450"/>
              </a:lnSpc>
            </a:pPr>
            <a:r>
              <a:rPr lang="en-US" b="true" sz="5000" spc="830">
                <a:solidFill>
                  <a:srgbClr val="C92434"/>
                </a:solidFill>
                <a:latin typeface="Dancing Script Bold"/>
                <a:ea typeface="Dancing Script Bold"/>
                <a:cs typeface="Dancing Script Bold"/>
                <a:sym typeface="Dancing Script Bold"/>
              </a:rPr>
              <a:t>Các loại mô hình</a:t>
            </a:r>
          </a:p>
        </p:txBody>
      </p:sp>
      <p:sp>
        <p:nvSpPr>
          <p:cNvPr name="TextBox 8" id="8"/>
          <p:cNvSpPr txBox="true"/>
          <p:nvPr/>
        </p:nvSpPr>
        <p:spPr>
          <a:xfrm rot="0">
            <a:off x="2093085" y="3351764"/>
            <a:ext cx="6369542" cy="718945"/>
          </a:xfrm>
          <a:prstGeom prst="rect">
            <a:avLst/>
          </a:prstGeom>
        </p:spPr>
        <p:txBody>
          <a:bodyPr anchor="t" rtlCol="false" tIns="0" lIns="0" bIns="0" rIns="0">
            <a:spAutoFit/>
          </a:bodyPr>
          <a:lstStyle/>
          <a:p>
            <a:pPr algn="just">
              <a:lnSpc>
                <a:spcPts val="6084"/>
              </a:lnSpc>
            </a:pPr>
            <a:r>
              <a:rPr lang="en-US" b="true" sz="3600" spc="597">
                <a:solidFill>
                  <a:srgbClr val="0097B2"/>
                </a:solidFill>
                <a:latin typeface="Roboto Bold"/>
                <a:ea typeface="Roboto Bold"/>
                <a:cs typeface="Roboto Bold"/>
                <a:sym typeface="Roboto Bold"/>
              </a:rPr>
              <a:t>Học máy có giám sát</a:t>
            </a:r>
          </a:p>
        </p:txBody>
      </p:sp>
      <p:sp>
        <p:nvSpPr>
          <p:cNvPr name="TextBox 9" id="9"/>
          <p:cNvSpPr txBox="true"/>
          <p:nvPr/>
        </p:nvSpPr>
        <p:spPr>
          <a:xfrm rot="0">
            <a:off x="2730959" y="4213584"/>
            <a:ext cx="13267558" cy="3056492"/>
          </a:xfrm>
          <a:prstGeom prst="rect">
            <a:avLst/>
          </a:prstGeom>
        </p:spPr>
        <p:txBody>
          <a:bodyPr anchor="t" rtlCol="false" tIns="0" lIns="0" bIns="0" rIns="0">
            <a:spAutoFit/>
          </a:bodyPr>
          <a:lstStyle/>
          <a:p>
            <a:pPr algn="just">
              <a:lnSpc>
                <a:spcPts val="5464"/>
              </a:lnSpc>
            </a:pPr>
            <a:r>
              <a:rPr lang="en-US" sz="3233" spc="536">
                <a:solidFill>
                  <a:srgbClr val="545454"/>
                </a:solidFill>
                <a:latin typeface="Roboto"/>
                <a:ea typeface="Roboto"/>
                <a:cs typeface="Roboto"/>
                <a:sym typeface="Roboto"/>
              </a:rPr>
              <a:t>Dữ liệu huấn luyện bao gồm cả đầu vào (input) và đầu ra (output) tương ứng. Mục tiêu là học một hàm ánh xạ từ đầu vào sang đầu ra.</a:t>
            </a:r>
          </a:p>
          <a:p>
            <a:pPr algn="just">
              <a:lnSpc>
                <a:spcPts val="856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263183" y="1635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16348387" y="-149570"/>
            <a:ext cx="1690330" cy="1851955"/>
          </a:xfrm>
          <a:custGeom>
            <a:avLst/>
            <a:gdLst/>
            <a:ahLst/>
            <a:cxnLst/>
            <a:rect r="r" b="b" t="t" l="l"/>
            <a:pathLst>
              <a:path h="1851955" w="1690330">
                <a:moveTo>
                  <a:pt x="0" y="0"/>
                </a:moveTo>
                <a:lnTo>
                  <a:pt x="1690330" y="0"/>
                </a:lnTo>
                <a:lnTo>
                  <a:pt x="1690330" y="1851955"/>
                </a:lnTo>
                <a:lnTo>
                  <a:pt x="0" y="18519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598196" y="7526037"/>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60336" y="2770342"/>
            <a:ext cx="1020914" cy="1187109"/>
          </a:xfrm>
          <a:custGeom>
            <a:avLst/>
            <a:gdLst/>
            <a:ahLst/>
            <a:cxnLst/>
            <a:rect r="r" b="b" t="t" l="l"/>
            <a:pathLst>
              <a:path h="1187109" w="1020914">
                <a:moveTo>
                  <a:pt x="0" y="0"/>
                </a:moveTo>
                <a:lnTo>
                  <a:pt x="1020914" y="0"/>
                </a:lnTo>
                <a:lnTo>
                  <a:pt x="1020914" y="1187109"/>
                </a:lnTo>
                <a:lnTo>
                  <a:pt x="0" y="11871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435895" y="427350"/>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Machine Learning</a:t>
            </a:r>
          </a:p>
        </p:txBody>
      </p:sp>
      <p:sp>
        <p:nvSpPr>
          <p:cNvPr name="TextBox 7" id="7"/>
          <p:cNvSpPr txBox="true"/>
          <p:nvPr/>
        </p:nvSpPr>
        <p:spPr>
          <a:xfrm rot="0">
            <a:off x="601572" y="1771649"/>
            <a:ext cx="6377970" cy="1003300"/>
          </a:xfrm>
          <a:prstGeom prst="rect">
            <a:avLst/>
          </a:prstGeom>
        </p:spPr>
        <p:txBody>
          <a:bodyPr anchor="t" rtlCol="false" tIns="0" lIns="0" bIns="0" rIns="0">
            <a:spAutoFit/>
          </a:bodyPr>
          <a:lstStyle/>
          <a:p>
            <a:pPr algn="just">
              <a:lnSpc>
                <a:spcPts val="8450"/>
              </a:lnSpc>
            </a:pPr>
            <a:r>
              <a:rPr lang="en-US" b="true" sz="5000" spc="830">
                <a:solidFill>
                  <a:srgbClr val="C92434"/>
                </a:solidFill>
                <a:latin typeface="Dancing Script Bold"/>
                <a:ea typeface="Dancing Script Bold"/>
                <a:cs typeface="Dancing Script Bold"/>
                <a:sym typeface="Dancing Script Bold"/>
              </a:rPr>
              <a:t>Các loại mô hình</a:t>
            </a:r>
          </a:p>
        </p:txBody>
      </p:sp>
      <p:sp>
        <p:nvSpPr>
          <p:cNvPr name="TextBox 8" id="8"/>
          <p:cNvSpPr txBox="true"/>
          <p:nvPr/>
        </p:nvSpPr>
        <p:spPr>
          <a:xfrm rot="0">
            <a:off x="2093085" y="3351764"/>
            <a:ext cx="8081283" cy="718945"/>
          </a:xfrm>
          <a:prstGeom prst="rect">
            <a:avLst/>
          </a:prstGeom>
        </p:spPr>
        <p:txBody>
          <a:bodyPr anchor="t" rtlCol="false" tIns="0" lIns="0" bIns="0" rIns="0">
            <a:spAutoFit/>
          </a:bodyPr>
          <a:lstStyle/>
          <a:p>
            <a:pPr algn="just">
              <a:lnSpc>
                <a:spcPts val="6084"/>
              </a:lnSpc>
            </a:pPr>
            <a:r>
              <a:rPr lang="en-US" b="true" sz="3600" spc="597">
                <a:solidFill>
                  <a:srgbClr val="0097B2"/>
                </a:solidFill>
                <a:latin typeface="Roboto Bold"/>
                <a:ea typeface="Roboto Bold"/>
                <a:cs typeface="Roboto Bold"/>
                <a:sym typeface="Roboto Bold"/>
              </a:rPr>
              <a:t>Học máy không có giám sát</a:t>
            </a:r>
          </a:p>
        </p:txBody>
      </p:sp>
      <p:sp>
        <p:nvSpPr>
          <p:cNvPr name="TextBox 9" id="9"/>
          <p:cNvSpPr txBox="true"/>
          <p:nvPr/>
        </p:nvSpPr>
        <p:spPr>
          <a:xfrm rot="0">
            <a:off x="2730959" y="4213584"/>
            <a:ext cx="13267558" cy="3056492"/>
          </a:xfrm>
          <a:prstGeom prst="rect">
            <a:avLst/>
          </a:prstGeom>
        </p:spPr>
        <p:txBody>
          <a:bodyPr anchor="t" rtlCol="false" tIns="0" lIns="0" bIns="0" rIns="0">
            <a:spAutoFit/>
          </a:bodyPr>
          <a:lstStyle/>
          <a:p>
            <a:pPr algn="just">
              <a:lnSpc>
                <a:spcPts val="5464"/>
              </a:lnSpc>
            </a:pPr>
            <a:r>
              <a:rPr lang="en-US" sz="3233" spc="536">
                <a:solidFill>
                  <a:srgbClr val="545454"/>
                </a:solidFill>
                <a:latin typeface="Roboto"/>
                <a:ea typeface="Roboto"/>
                <a:cs typeface="Roboto"/>
                <a:sym typeface="Roboto"/>
              </a:rPr>
              <a:t>Dữ liệu chỉ có đầu vào, không có nhãn hoặc kết quả mong muốn.</a:t>
            </a:r>
            <a:r>
              <a:rPr lang="en-US" sz="3233" spc="536">
                <a:solidFill>
                  <a:srgbClr val="545454"/>
                </a:solidFill>
                <a:latin typeface="Roboto"/>
                <a:ea typeface="Roboto"/>
                <a:cs typeface="Roboto"/>
                <a:sym typeface="Roboto"/>
              </a:rPr>
              <a:t>Mục tiêu là tìm hiểu cấu trúc ẩn hoặc mối quan hệ trong dữ liệu.</a:t>
            </a:r>
          </a:p>
          <a:p>
            <a:pPr algn="just">
              <a:lnSpc>
                <a:spcPts val="856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263183" y="1635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16348387" y="-149570"/>
            <a:ext cx="1690330" cy="1851955"/>
          </a:xfrm>
          <a:custGeom>
            <a:avLst/>
            <a:gdLst/>
            <a:ahLst/>
            <a:cxnLst/>
            <a:rect r="r" b="b" t="t" l="l"/>
            <a:pathLst>
              <a:path h="1851955" w="1690330">
                <a:moveTo>
                  <a:pt x="0" y="0"/>
                </a:moveTo>
                <a:lnTo>
                  <a:pt x="1690330" y="0"/>
                </a:lnTo>
                <a:lnTo>
                  <a:pt x="1690330" y="1851955"/>
                </a:lnTo>
                <a:lnTo>
                  <a:pt x="0" y="18519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598196" y="7526037"/>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60336" y="2770342"/>
            <a:ext cx="1020914" cy="1187109"/>
          </a:xfrm>
          <a:custGeom>
            <a:avLst/>
            <a:gdLst/>
            <a:ahLst/>
            <a:cxnLst/>
            <a:rect r="r" b="b" t="t" l="l"/>
            <a:pathLst>
              <a:path h="1187109" w="1020914">
                <a:moveTo>
                  <a:pt x="0" y="0"/>
                </a:moveTo>
                <a:lnTo>
                  <a:pt x="1020914" y="0"/>
                </a:lnTo>
                <a:lnTo>
                  <a:pt x="1020914" y="1187109"/>
                </a:lnTo>
                <a:lnTo>
                  <a:pt x="0" y="11871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435895" y="427350"/>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Machine Learning</a:t>
            </a:r>
          </a:p>
        </p:txBody>
      </p:sp>
      <p:sp>
        <p:nvSpPr>
          <p:cNvPr name="TextBox 7" id="7"/>
          <p:cNvSpPr txBox="true"/>
          <p:nvPr/>
        </p:nvSpPr>
        <p:spPr>
          <a:xfrm rot="0">
            <a:off x="601572" y="1771649"/>
            <a:ext cx="6377970" cy="1003300"/>
          </a:xfrm>
          <a:prstGeom prst="rect">
            <a:avLst/>
          </a:prstGeom>
        </p:spPr>
        <p:txBody>
          <a:bodyPr anchor="t" rtlCol="false" tIns="0" lIns="0" bIns="0" rIns="0">
            <a:spAutoFit/>
          </a:bodyPr>
          <a:lstStyle/>
          <a:p>
            <a:pPr algn="just">
              <a:lnSpc>
                <a:spcPts val="8450"/>
              </a:lnSpc>
            </a:pPr>
            <a:r>
              <a:rPr lang="en-US" b="true" sz="5000" spc="830">
                <a:solidFill>
                  <a:srgbClr val="C92434"/>
                </a:solidFill>
                <a:latin typeface="Dancing Script Bold"/>
                <a:ea typeface="Dancing Script Bold"/>
                <a:cs typeface="Dancing Script Bold"/>
                <a:sym typeface="Dancing Script Bold"/>
              </a:rPr>
              <a:t>Các loại mô hình</a:t>
            </a:r>
          </a:p>
        </p:txBody>
      </p:sp>
      <p:sp>
        <p:nvSpPr>
          <p:cNvPr name="TextBox 8" id="8"/>
          <p:cNvSpPr txBox="true"/>
          <p:nvPr/>
        </p:nvSpPr>
        <p:spPr>
          <a:xfrm rot="0">
            <a:off x="2093085" y="3351764"/>
            <a:ext cx="6369542" cy="718945"/>
          </a:xfrm>
          <a:prstGeom prst="rect">
            <a:avLst/>
          </a:prstGeom>
        </p:spPr>
        <p:txBody>
          <a:bodyPr anchor="t" rtlCol="false" tIns="0" lIns="0" bIns="0" rIns="0">
            <a:spAutoFit/>
          </a:bodyPr>
          <a:lstStyle/>
          <a:p>
            <a:pPr algn="just">
              <a:lnSpc>
                <a:spcPts val="6084"/>
              </a:lnSpc>
            </a:pPr>
            <a:r>
              <a:rPr lang="en-US" b="true" sz="3600" spc="597">
                <a:solidFill>
                  <a:srgbClr val="0097B2"/>
                </a:solidFill>
                <a:latin typeface="Roboto Bold"/>
                <a:ea typeface="Roboto Bold"/>
                <a:cs typeface="Roboto Bold"/>
                <a:sym typeface="Roboto Bold"/>
              </a:rPr>
              <a:t>Học máy bán giám sát</a:t>
            </a:r>
          </a:p>
        </p:txBody>
      </p:sp>
      <p:sp>
        <p:nvSpPr>
          <p:cNvPr name="TextBox 9" id="9"/>
          <p:cNvSpPr txBox="true"/>
          <p:nvPr/>
        </p:nvSpPr>
        <p:spPr>
          <a:xfrm rot="0">
            <a:off x="2730959" y="4213584"/>
            <a:ext cx="13267558" cy="3048697"/>
          </a:xfrm>
          <a:prstGeom prst="rect">
            <a:avLst/>
          </a:prstGeom>
        </p:spPr>
        <p:txBody>
          <a:bodyPr anchor="t" rtlCol="false" tIns="0" lIns="0" bIns="0" rIns="0">
            <a:spAutoFit/>
          </a:bodyPr>
          <a:lstStyle/>
          <a:p>
            <a:pPr algn="just">
              <a:lnSpc>
                <a:spcPts val="5856"/>
              </a:lnSpc>
            </a:pPr>
            <a:r>
              <a:rPr lang="en-US" sz="3465" spc="575">
                <a:solidFill>
                  <a:srgbClr val="545454"/>
                </a:solidFill>
                <a:latin typeface="Roboto"/>
                <a:ea typeface="Roboto"/>
                <a:cs typeface="Roboto"/>
                <a:sym typeface="Roboto"/>
              </a:rPr>
              <a:t>Dữ liệu bao gồm một lượng nhỏ dữ liệu có nhãn và một lượng lớn dữ liệu không có nhãn. Hữu ích khi việc gán nhãn dữ liệu tốn kém hoặc khó khăn.</a:t>
            </a:r>
          </a:p>
          <a:p>
            <a:pPr algn="just">
              <a:lnSpc>
                <a:spcPts val="703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3505857" y="479647"/>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85624" y="4514769"/>
            <a:ext cx="14826729" cy="1771811"/>
          </a:xfrm>
          <a:prstGeom prst="rect">
            <a:avLst/>
          </a:prstGeom>
        </p:spPr>
        <p:txBody>
          <a:bodyPr anchor="t" rtlCol="false" tIns="0" lIns="0" bIns="0" rIns="0">
            <a:spAutoFit/>
          </a:bodyPr>
          <a:lstStyle/>
          <a:p>
            <a:pPr algn="ctr">
              <a:lnSpc>
                <a:spcPts val="12602"/>
              </a:lnSpc>
            </a:pPr>
            <a:r>
              <a:rPr lang="en-US" sz="15003">
                <a:solidFill>
                  <a:srgbClr val="22423D"/>
                </a:solidFill>
                <a:latin typeface="Dancing Script"/>
                <a:ea typeface="Dancing Script"/>
                <a:cs typeface="Dancing Script"/>
                <a:sym typeface="Dancing Script"/>
              </a:rPr>
              <a:t>Neural Network</a:t>
            </a:r>
          </a:p>
        </p:txBody>
      </p:sp>
      <p:sp>
        <p:nvSpPr>
          <p:cNvPr name="Freeform 4" id="4"/>
          <p:cNvSpPr/>
          <p:nvPr/>
        </p:nvSpPr>
        <p:spPr>
          <a:xfrm flipH="false" flipV="false" rot="0">
            <a:off x="-557230" y="6765405"/>
            <a:ext cx="5085708" cy="4114800"/>
          </a:xfrm>
          <a:custGeom>
            <a:avLst/>
            <a:gdLst/>
            <a:ahLst/>
            <a:cxnLst/>
            <a:rect r="r" b="b" t="t" l="l"/>
            <a:pathLst>
              <a:path h="4114800" w="5085708">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3326" y="16592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6"/>
            <a:stretch>
              <a:fillRect l="0" t="0" r="0" b="0"/>
            </a:stretch>
          </a:blipFill>
        </p:spPr>
      </p:sp>
      <p:sp>
        <p:nvSpPr>
          <p:cNvPr name="Freeform 6" id="6"/>
          <p:cNvSpPr/>
          <p:nvPr/>
        </p:nvSpPr>
        <p:spPr>
          <a:xfrm flipH="false" flipV="false" rot="0">
            <a:off x="15605244" y="4185014"/>
            <a:ext cx="1910002" cy="1916972"/>
          </a:xfrm>
          <a:custGeom>
            <a:avLst/>
            <a:gdLst/>
            <a:ahLst/>
            <a:cxnLst/>
            <a:rect r="r" b="b" t="t" l="l"/>
            <a:pathLst>
              <a:path h="1916972" w="1910002">
                <a:moveTo>
                  <a:pt x="0" y="0"/>
                </a:moveTo>
                <a:lnTo>
                  <a:pt x="1910002" y="0"/>
                </a:lnTo>
                <a:lnTo>
                  <a:pt x="1910002" y="1916972"/>
                </a:lnTo>
                <a:lnTo>
                  <a:pt x="0" y="19169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263183" y="16351"/>
            <a:ext cx="2623512" cy="1390041"/>
          </a:xfrm>
          <a:custGeom>
            <a:avLst/>
            <a:gdLst/>
            <a:ahLst/>
            <a:cxnLst/>
            <a:rect r="r" b="b" t="t" l="l"/>
            <a:pathLst>
              <a:path h="1390041" w="2623512">
                <a:moveTo>
                  <a:pt x="0" y="0"/>
                </a:moveTo>
                <a:lnTo>
                  <a:pt x="2623512" y="0"/>
                </a:lnTo>
                <a:lnTo>
                  <a:pt x="2623512" y="1390041"/>
                </a:lnTo>
                <a:lnTo>
                  <a:pt x="0" y="1390041"/>
                </a:lnTo>
                <a:lnTo>
                  <a:pt x="0" y="0"/>
                </a:lnTo>
                <a:close/>
              </a:path>
            </a:pathLst>
          </a:custGeom>
          <a:blipFill>
            <a:blip r:embed="rId2"/>
            <a:stretch>
              <a:fillRect l="0" t="0" r="0" b="0"/>
            </a:stretch>
          </a:blipFill>
        </p:spPr>
      </p:sp>
      <p:sp>
        <p:nvSpPr>
          <p:cNvPr name="Freeform 3" id="3"/>
          <p:cNvSpPr/>
          <p:nvPr/>
        </p:nvSpPr>
        <p:spPr>
          <a:xfrm flipH="false" flipV="false" rot="0">
            <a:off x="14598196" y="7526037"/>
            <a:ext cx="4198776" cy="4114800"/>
          </a:xfrm>
          <a:custGeom>
            <a:avLst/>
            <a:gdLst/>
            <a:ahLst/>
            <a:cxnLst/>
            <a:rect r="r" b="b" t="t" l="l"/>
            <a:pathLst>
              <a:path h="4114800" w="4198776">
                <a:moveTo>
                  <a:pt x="0" y="0"/>
                </a:moveTo>
                <a:lnTo>
                  <a:pt x="4198775" y="0"/>
                </a:lnTo>
                <a:lnTo>
                  <a:pt x="419877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12000" y="2760439"/>
            <a:ext cx="15036388" cy="5595363"/>
          </a:xfrm>
          <a:prstGeom prst="rect">
            <a:avLst/>
          </a:prstGeom>
        </p:spPr>
        <p:txBody>
          <a:bodyPr anchor="t" rtlCol="false" tIns="0" lIns="0" bIns="0" rIns="0">
            <a:spAutoFit/>
          </a:bodyPr>
          <a:lstStyle/>
          <a:p>
            <a:pPr algn="just">
              <a:lnSpc>
                <a:spcPts val="5577"/>
              </a:lnSpc>
            </a:pPr>
            <a:r>
              <a:rPr lang="en-US" sz="3300" spc="547">
                <a:solidFill>
                  <a:srgbClr val="22423D"/>
                </a:solidFill>
                <a:latin typeface="Roboto"/>
                <a:ea typeface="Roboto"/>
                <a:cs typeface="Roboto"/>
                <a:sym typeface="Roboto"/>
              </a:rPr>
              <a:t>Neural Network, hay còn gọi là mạng nơ-ron nhân tạo hay mạng lưới thần kinh nhân tạo, là một mô hình toán học phức tạp được phát triển dựa theo các mạng nơ-ron sinh học. </a:t>
            </a:r>
          </a:p>
          <a:p>
            <a:pPr algn="just">
              <a:lnSpc>
                <a:spcPts val="5577"/>
              </a:lnSpc>
            </a:pPr>
          </a:p>
          <a:p>
            <a:pPr algn="just">
              <a:lnSpc>
                <a:spcPts val="5577"/>
              </a:lnSpc>
            </a:pPr>
            <a:r>
              <a:rPr lang="en-US" sz="3300" spc="547">
                <a:solidFill>
                  <a:srgbClr val="22423D"/>
                </a:solidFill>
                <a:latin typeface="Roboto"/>
                <a:ea typeface="Roboto"/>
                <a:cs typeface="Roboto"/>
                <a:sym typeface="Roboto"/>
              </a:rPr>
              <a:t>Cụ thể hơn, Neural Network được xây dựng dựa theo mô hình hoạt động của các tế bào thần kinh của con người.</a:t>
            </a:r>
          </a:p>
          <a:p>
            <a:pPr algn="just">
              <a:lnSpc>
                <a:spcPts val="5577"/>
              </a:lnSpc>
            </a:pPr>
          </a:p>
        </p:txBody>
      </p:sp>
      <p:sp>
        <p:nvSpPr>
          <p:cNvPr name="Freeform 5" id="5"/>
          <p:cNvSpPr/>
          <p:nvPr/>
        </p:nvSpPr>
        <p:spPr>
          <a:xfrm flipH="false" flipV="false" rot="0">
            <a:off x="16154189" y="16351"/>
            <a:ext cx="1910002" cy="1916972"/>
          </a:xfrm>
          <a:custGeom>
            <a:avLst/>
            <a:gdLst/>
            <a:ahLst/>
            <a:cxnLst/>
            <a:rect r="r" b="b" t="t" l="l"/>
            <a:pathLst>
              <a:path h="1916972" w="1910002">
                <a:moveTo>
                  <a:pt x="0" y="0"/>
                </a:moveTo>
                <a:lnTo>
                  <a:pt x="1910002" y="0"/>
                </a:lnTo>
                <a:lnTo>
                  <a:pt x="1910002" y="1916972"/>
                </a:lnTo>
                <a:lnTo>
                  <a:pt x="0" y="19169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435895" y="427350"/>
            <a:ext cx="14261688" cy="1275035"/>
          </a:xfrm>
          <a:prstGeom prst="rect">
            <a:avLst/>
          </a:prstGeom>
        </p:spPr>
        <p:txBody>
          <a:bodyPr anchor="t" rtlCol="false" tIns="0" lIns="0" bIns="0" rIns="0">
            <a:spAutoFit/>
          </a:bodyPr>
          <a:lstStyle/>
          <a:p>
            <a:pPr algn="ctr">
              <a:lnSpc>
                <a:spcPts val="9075"/>
              </a:lnSpc>
            </a:pPr>
            <a:r>
              <a:rPr lang="en-US" sz="10804">
                <a:solidFill>
                  <a:srgbClr val="22423D"/>
                </a:solidFill>
                <a:latin typeface="Dancing Script"/>
                <a:ea typeface="Dancing Script"/>
                <a:cs typeface="Dancing Script"/>
                <a:sym typeface="Dancing Script"/>
              </a:rPr>
              <a:t>Neural Network</a:t>
            </a:r>
          </a:p>
        </p:txBody>
      </p:sp>
      <p:sp>
        <p:nvSpPr>
          <p:cNvPr name="TextBox 7" id="7"/>
          <p:cNvSpPr txBox="true"/>
          <p:nvPr/>
        </p:nvSpPr>
        <p:spPr>
          <a:xfrm rot="0">
            <a:off x="601572" y="1771649"/>
            <a:ext cx="6677109" cy="1003300"/>
          </a:xfrm>
          <a:prstGeom prst="rect">
            <a:avLst/>
          </a:prstGeom>
        </p:spPr>
        <p:txBody>
          <a:bodyPr anchor="t" rtlCol="false" tIns="0" lIns="0" bIns="0" rIns="0">
            <a:spAutoFit/>
          </a:bodyPr>
          <a:lstStyle/>
          <a:p>
            <a:pPr algn="just">
              <a:lnSpc>
                <a:spcPts val="8450"/>
              </a:lnSpc>
            </a:pPr>
            <a:r>
              <a:rPr lang="en-US" b="true" sz="5000" spc="830">
                <a:solidFill>
                  <a:srgbClr val="C92434"/>
                </a:solidFill>
                <a:latin typeface="Dancing Script Bold"/>
                <a:ea typeface="Dancing Script Bold"/>
                <a:cs typeface="Dancing Script Bold"/>
                <a:sym typeface="Dancing Script Bold"/>
              </a:rPr>
              <a:t>Khái niệm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DAFh6XuT-SQ</dc:identifier>
  <dcterms:modified xsi:type="dcterms:W3CDTF">2011-08-01T06:04:30Z</dcterms:modified>
  <cp:revision>1</cp:revision>
  <dc:title>Internet Of Things</dc:title>
</cp:coreProperties>
</file>